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300" r:id="rId4"/>
    <p:sldId id="261" r:id="rId5"/>
    <p:sldId id="301" r:id="rId6"/>
    <p:sldId id="262" r:id="rId7"/>
    <p:sldId id="260" r:id="rId8"/>
    <p:sldId id="271" r:id="rId9"/>
    <p:sldId id="286" r:id="rId10"/>
    <p:sldId id="272" r:id="rId11"/>
    <p:sldId id="274" r:id="rId12"/>
    <p:sldId id="275" r:id="rId13"/>
    <p:sldId id="276" r:id="rId14"/>
    <p:sldId id="279" r:id="rId15"/>
    <p:sldId id="285" r:id="rId16"/>
    <p:sldId id="302" r:id="rId17"/>
    <p:sldId id="304" r:id="rId18"/>
    <p:sldId id="307" r:id="rId19"/>
    <p:sldId id="277" r:id="rId20"/>
    <p:sldId id="303" r:id="rId21"/>
    <p:sldId id="282" r:id="rId22"/>
    <p:sldId id="291" r:id="rId23"/>
    <p:sldId id="292" r:id="rId24"/>
    <p:sldId id="281" r:id="rId25"/>
    <p:sldId id="280" r:id="rId26"/>
    <p:sldId id="283" r:id="rId27"/>
    <p:sldId id="293" r:id="rId28"/>
    <p:sldId id="294" r:id="rId29"/>
    <p:sldId id="297" r:id="rId30"/>
    <p:sldId id="298" r:id="rId3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D85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0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3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76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0778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31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05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42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20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5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2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20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5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1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1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8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5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48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2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ww.nsk.hr/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oaj.org/" TargetMode="External"/><Relationship Id="rId2" Type="http://schemas.openxmlformats.org/officeDocument/2006/relationships/hyperlink" Target="http://www.dart-europe.eu/basic-search.php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opendoar.org/search.ph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oad.issn.org/" TargetMode="External"/><Relationship Id="rId2" Type="http://schemas.openxmlformats.org/officeDocument/2006/relationships/hyperlink" Target="http://www.openthesis.org/advancedSearch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hrcak.srce.hr/" TargetMode="External"/><Relationship Id="rId4" Type="http://schemas.openxmlformats.org/officeDocument/2006/relationships/hyperlink" Target="https://scholar.google.hr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loomsburycollections.com/about/collections" TargetMode="External"/><Relationship Id="rId3" Type="http://schemas.openxmlformats.org/officeDocument/2006/relationships/hyperlink" Target="https://www.cambridge.org/core" TargetMode="External"/><Relationship Id="rId7" Type="http://schemas.openxmlformats.org/officeDocument/2006/relationships/hyperlink" Target="https://search.ebscohost.com/Community.aspx?community=y&amp;lp=login.asp&amp;ref=https://www.google.hr/&amp;authtype=ip&amp;ugt=723731463C1635673726356632953E9221E369D36113699363E327E330133603&amp;stsug=AiczUMeHJs-2NzElVgdhtuna9Q0rL0sKfuXhkdcamMpJez72xkGV-wBpnkDDZ7D7hDoWTFUS3Mn3GfTdPPXDgaFF50EAjBb2C3E91QzjQDHtu4EQL4a9BsOqHqfUCAcdvMA_cCQESq6tDIqatMkKGwQcw6mpjcPrCfTaLQLyaoDT848&amp;IsAdminMobile=N&amp;encid=22D731263C3635973766357632053C27318379C371C379C373C377C370C376C33013&amp;selectServicesToken=AyeWOeGr4fBPxENbiNM8Xr3LOj6-vA2UFVkq6QxuVsxrhfrwNPBKm8ZpD0IXOOfHrxrIxA6BM7_RoUdaCiQG6mQrq-mAELhNu7sXks4mNlkot_wOQLNmsHlr7UYgt6Wt_aeuvafMLMs4jXQ8CMQ_XWGwIiXOFar25OhT2bGKNu93U8lkJoOyu6iLGSwoz_6yOvoPNPKLji65sCmiwn1ZPauktQ73P9L4GTl5iwRJ8W6ETHXrsxfXmJHD7sOU2JR_DiM1XJAqrNMTjjbFID2oaikzTg_bnj20DTay" TargetMode="External"/><Relationship Id="rId2" Type="http://schemas.openxmlformats.org/officeDocument/2006/relationships/hyperlink" Target="http://search.ebscohost.com/login.aspx?authtype=ip,shib&amp;profile=ehost&amp;defaultdb=a9h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degruyter.com/browse?type_0=journals" TargetMode="External"/><Relationship Id="rId5" Type="http://schemas.openxmlformats.org/officeDocument/2006/relationships/hyperlink" Target="http://www.oxfordjournals.org/en/our-journals/index.html" TargetMode="External"/><Relationship Id="rId4" Type="http://schemas.openxmlformats.org/officeDocument/2006/relationships/hyperlink" Target="http://www.jstor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rma.muza.unizg.hr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search.proquest.com/?accountid=168605" TargetMode="External"/><Relationship Id="rId3" Type="http://schemas.openxmlformats.org/officeDocument/2006/relationships/hyperlink" Target="http://apps.webofknowledge.com/UA_GeneralSearch_input.do?product=UA&amp;SID=Z1t3nWVwCWe7SzlWQyK&amp;search_mode=GeneralSearch" TargetMode="External"/><Relationship Id="rId7" Type="http://schemas.openxmlformats.org/officeDocument/2006/relationships/hyperlink" Target="http://search.alexanderstreet.com/avon" TargetMode="External"/><Relationship Id="rId2" Type="http://schemas.openxmlformats.org/officeDocument/2006/relationships/hyperlink" Target="http://apps.webofknowledge.com/WOS_GeneralSearch_input.do?product=WOS&amp;SID=Z1t3nWVwCWe7SzlWQyK&amp;search_mode=GeneralSearch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apps.webofknowledge.com/WOS_GeneralSearch_input.do?product=WOS&amp;search_mode=GeneralSearch&amp;preferencesSaved=&amp;SID=V1SZQoAkaIA8sPCNmd8" TargetMode="External"/><Relationship Id="rId5" Type="http://schemas.openxmlformats.org/officeDocument/2006/relationships/hyperlink" Target="http://apps.webofknowledge.com/SCIELO_ClearGeneralSearch.do?action=clear&amp;product=SCIELO&amp;search_mode=GeneralSearch&amp;SID=S1buAOeQhjfaDtpTp9G" TargetMode="External"/><Relationship Id="rId4" Type="http://schemas.openxmlformats.org/officeDocument/2006/relationships/hyperlink" Target="http://apps.webofknowledge.com/DRCI_GeneralSearch_input.do?product=DRCI&amp;SID=W2lTeccvlnd6Slyee22&amp;search_mode=GeneralSear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 l="70299" t="51127" r="6184" b="23423"/>
          <a:stretch/>
        </p:blipFill>
        <p:spPr bwMode="auto">
          <a:xfrm rot="21191897">
            <a:off x="14559" y="162493"/>
            <a:ext cx="2866114" cy="205448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  <a:softEdge rad="6350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60852" y="2103101"/>
            <a:ext cx="845551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DIGITALNI </a:t>
            </a:r>
            <a:r>
              <a:rPr lang="hr-H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REPOZITORIJ </a:t>
            </a:r>
            <a:endParaRPr lang="hr-HR" sz="4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r-H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DOSTUPNE BAZE PODATAKA</a:t>
            </a:r>
          </a:p>
          <a:p>
            <a:pPr algn="ctr"/>
            <a:r>
              <a:rPr lang="hr-HR" sz="4400" b="1" dirty="0"/>
              <a:t/>
            </a:r>
            <a:br>
              <a:rPr lang="hr-HR" sz="4400" b="1" dirty="0"/>
            </a:br>
            <a:r>
              <a:rPr lang="hr-HR" sz="3600" b="1" dirty="0"/>
              <a:t>ŠTO SADRŽE I KAKO IH KORISTITI</a:t>
            </a:r>
            <a:r>
              <a:rPr lang="hr-HR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hr-HR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40254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628" y="374231"/>
            <a:ext cx="3614967" cy="558181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tx1"/>
                </a:solidFill>
              </a:rPr>
              <a:t>Pretraživanje</a:t>
            </a:r>
            <a:endParaRPr lang="hr-HR" sz="36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276" y="1521824"/>
            <a:ext cx="5959642" cy="49220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dirty="0" smtClean="0"/>
              <a:t>Početna stranica: </a:t>
            </a:r>
            <a:endParaRPr lang="hr-HR" sz="24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sz="2400" dirty="0" smtClean="0"/>
              <a:t>okvir za brzo jednostavno pretraživanje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sz="2400" dirty="0" smtClean="0"/>
              <a:t>poveznice na napredno pretraživanje i  pregledavanje prema tri kategorije – tema, naslov, izdavač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sz="2400" b="1" dirty="0" err="1"/>
              <a:t>Text</a:t>
            </a:r>
            <a:r>
              <a:rPr lang="hr-HR" sz="2400" b="1" dirty="0"/>
              <a:t> </a:t>
            </a:r>
            <a:r>
              <a:rPr lang="hr-HR" sz="2400" b="1" dirty="0" err="1"/>
              <a:t>analyzer</a:t>
            </a:r>
            <a:r>
              <a:rPr lang="hr-HR" sz="2400" b="1" dirty="0"/>
              <a:t> </a:t>
            </a:r>
            <a:r>
              <a:rPr lang="hr-HR" sz="2400" b="1" dirty="0" smtClean="0"/>
              <a:t>- </a:t>
            </a:r>
            <a:r>
              <a:rPr lang="hr-HR" sz="2400" dirty="0" smtClean="0"/>
              <a:t>probna funkcija –– prema učitanom dokumentu korisniku nudi za temu relevantne članke i knjige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25" r="3561" b="13426"/>
          <a:stretch/>
        </p:blipFill>
        <p:spPr>
          <a:xfrm>
            <a:off x="6455894" y="2607986"/>
            <a:ext cx="5558295" cy="3347116"/>
          </a:xfrm>
          <a:prstGeom prst="rect">
            <a:avLst/>
          </a:prstGeom>
          <a:ln w="28575">
            <a:noFill/>
          </a:ln>
          <a:effectLst>
            <a:glow>
              <a:schemeClr val="tx1"/>
            </a:glow>
            <a:outerShdw blurRad="88900" dist="38100" dir="5400000" algn="t" rotWithShape="0">
              <a:schemeClr val="tx1">
                <a:alpha val="40000"/>
              </a:scheme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6398353" y="2701653"/>
            <a:ext cx="1203952" cy="39140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>
            <a:glow rad="254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ounded Rectangle 10"/>
          <p:cNvSpPr/>
          <p:nvPr/>
        </p:nvSpPr>
        <p:spPr>
          <a:xfrm>
            <a:off x="7745436" y="2696509"/>
            <a:ext cx="860149" cy="39140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>
            <a:glow rad="254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6316"/>
          <a:stretch/>
        </p:blipFill>
        <p:spPr>
          <a:xfrm>
            <a:off x="8563832" y="1210056"/>
            <a:ext cx="1485550" cy="1649782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92D050"/>
            </a:solidFill>
            <a:miter lim="800000"/>
          </a:ln>
          <a:effectLst>
            <a:glow rad="63500">
              <a:srgbClr val="FFFF00">
                <a:alpha val="40000"/>
              </a:srgbClr>
            </a:glow>
            <a:outerShdw blurRad="139700" algn="tl" rotWithShape="0">
              <a:schemeClr val="tx1">
                <a:alpha val="43000"/>
              </a:scheme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8101946" y="5374190"/>
            <a:ext cx="3558630" cy="587395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762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387" y="-118323"/>
            <a:ext cx="1550275" cy="19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5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346" y="5587784"/>
            <a:ext cx="5335792" cy="10367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272" y="516368"/>
            <a:ext cx="4804282" cy="5981252"/>
          </a:xfrm>
        </p:spPr>
        <p:txBody>
          <a:bodyPr>
            <a:normAutofit/>
          </a:bodyPr>
          <a:lstStyle/>
          <a:p>
            <a:pPr marL="457200" lvl="1" indent="0">
              <a:buClr>
                <a:schemeClr val="tx1"/>
              </a:buClr>
              <a:buNone/>
            </a:pPr>
            <a:r>
              <a:rPr lang="hr-HR" sz="3600" b="1" dirty="0" smtClean="0"/>
              <a:t>Napredno pretraživanje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hr-HR" sz="2800" b="1" dirty="0" smtClean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200" dirty="0" smtClean="0"/>
              <a:t>mogućnost ciljane pretrage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dirty="0" smtClean="0"/>
              <a:t>Kombiniranje pojmova pomoću Booleovih operatora AND / OR / NOT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sz="2200" dirty="0" smtClean="0"/>
              <a:t>odabrati način pristupa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sz="2200" dirty="0" smtClean="0"/>
              <a:t>odabrati vrstu građe, godinu izdanja, jezik, ISBN…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sz="2200" dirty="0" smtClean="0"/>
              <a:t>ograničiti pretraživanje na određenu disciplinu ili naslov časopisa</a:t>
            </a:r>
            <a:endParaRPr lang="hr-HR" sz="2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15551" y="373451"/>
            <a:ext cx="5335792" cy="5223660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6465346" y="2778912"/>
            <a:ext cx="5335792" cy="3845622"/>
          </a:xfrm>
          <a:prstGeom prst="roundRect">
            <a:avLst>
              <a:gd name="adj" fmla="val 5032"/>
            </a:avLst>
          </a:prstGeom>
          <a:noFill/>
          <a:ln w="38100">
            <a:solidFill>
              <a:srgbClr val="92D050"/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6617741" y="3232875"/>
            <a:ext cx="925158" cy="1045748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6641229" y="2000188"/>
            <a:ext cx="1484559" cy="410528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8188" t="2886" r="35257" b="-965"/>
          <a:stretch/>
        </p:blipFill>
        <p:spPr>
          <a:xfrm>
            <a:off x="9378876" y="4020937"/>
            <a:ext cx="2377441" cy="2186034"/>
          </a:xfrm>
          <a:prstGeom prst="round2DiagRect">
            <a:avLst>
              <a:gd name="adj1" fmla="val 5840"/>
              <a:gd name="adj2" fmla="val 0"/>
            </a:avLst>
          </a:prstGeom>
          <a:ln w="28575" cap="sq">
            <a:solidFill>
              <a:srgbClr val="92D050"/>
            </a:solidFill>
            <a:miter lim="800000"/>
          </a:ln>
          <a:effectLst>
            <a:glow rad="38100">
              <a:srgbClr val="FFFF00"/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0387" y="-118323"/>
            <a:ext cx="1550275" cy="190764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614876" y="1469751"/>
            <a:ext cx="914400" cy="257218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54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011" t="3634" r="3297" b="1041"/>
          <a:stretch/>
        </p:blipFill>
        <p:spPr>
          <a:xfrm>
            <a:off x="9292818" y="1452628"/>
            <a:ext cx="2463499" cy="1242025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10228731" y="1922283"/>
            <a:ext cx="1527586" cy="30271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ounded Rectangle 9"/>
          <p:cNvSpPr/>
          <p:nvPr/>
        </p:nvSpPr>
        <p:spPr>
          <a:xfrm>
            <a:off x="6515551" y="5729771"/>
            <a:ext cx="1484559" cy="337037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>
            <a:glow rad="508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4" name="Straight Arrow Connector 13"/>
          <p:cNvCxnSpPr>
            <a:stCxn id="10" idx="3"/>
          </p:cNvCxnSpPr>
          <p:nvPr/>
        </p:nvCxnSpPr>
        <p:spPr>
          <a:xfrm flipV="1">
            <a:off x="8000110" y="5898289"/>
            <a:ext cx="1333945" cy="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  <a:effectLst>
            <a:glow rad="508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008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023871"/>
            <a:ext cx="3767163" cy="29260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dirty="0" smtClean="0"/>
              <a:t>Članak uključen u pretplatu moguće otvoriti u .pdf formatu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dirty="0" smtClean="0"/>
              <a:t>Dodatne funkcije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32578" y="740761"/>
            <a:ext cx="7273602" cy="5695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9467639" y="2303885"/>
            <a:ext cx="1559859" cy="1622655"/>
          </a:xfrm>
          <a:prstGeom prst="roundRect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803904" y="3291840"/>
            <a:ext cx="5663735" cy="85344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387" y="-118323"/>
            <a:ext cx="1550275" cy="19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6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9888" y="344245"/>
            <a:ext cx="5340096" cy="637772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rgbClr val="D85F14"/>
              </a:buClr>
              <a:buNone/>
            </a:pPr>
            <a:r>
              <a:rPr lang="hr-HR" sz="2800" b="1" dirty="0"/>
              <a:t>Korisne </a:t>
            </a:r>
            <a:r>
              <a:rPr lang="hr-HR" sz="2800" b="1" dirty="0" smtClean="0"/>
              <a:t>dodatne funkcije</a:t>
            </a:r>
            <a:r>
              <a:rPr lang="hr-HR" sz="2800" b="1" dirty="0"/>
              <a:t>: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b="1" u="sng" dirty="0" err="1">
                <a:solidFill>
                  <a:srgbClr val="92D050"/>
                </a:solidFill>
              </a:rPr>
              <a:t>Add</a:t>
            </a:r>
            <a:r>
              <a:rPr lang="hr-HR" sz="2400" b="1" u="sng" dirty="0">
                <a:solidFill>
                  <a:srgbClr val="92D050"/>
                </a:solidFill>
              </a:rPr>
              <a:t> to </a:t>
            </a:r>
            <a:r>
              <a:rPr lang="hr-HR" sz="2400" b="1" u="sng" dirty="0" err="1" smtClean="0">
                <a:solidFill>
                  <a:srgbClr val="92D050"/>
                </a:solidFill>
              </a:rPr>
              <a:t>my</a:t>
            </a:r>
            <a:r>
              <a:rPr lang="hr-HR" sz="2400" b="1" u="sng" dirty="0" smtClean="0">
                <a:solidFill>
                  <a:srgbClr val="92D050"/>
                </a:solidFill>
              </a:rPr>
              <a:t> </a:t>
            </a:r>
            <a:r>
              <a:rPr lang="hr-HR" sz="2400" b="1" u="sng" dirty="0" err="1" smtClean="0">
                <a:solidFill>
                  <a:srgbClr val="92D050"/>
                </a:solidFill>
              </a:rPr>
              <a:t>lists</a:t>
            </a:r>
            <a:r>
              <a:rPr lang="hr-HR" sz="2400" dirty="0" smtClean="0">
                <a:solidFill>
                  <a:srgbClr val="92D050"/>
                </a:solidFill>
              </a:rPr>
              <a:t> </a:t>
            </a:r>
            <a:r>
              <a:rPr lang="hr-HR" sz="2400" dirty="0" smtClean="0"/>
              <a:t>- </a:t>
            </a:r>
            <a:r>
              <a:rPr lang="hr-HR" sz="2400" dirty="0"/>
              <a:t>prijava putem </a:t>
            </a:r>
            <a:r>
              <a:rPr lang="hr-HR" sz="2400" dirty="0" smtClean="0"/>
              <a:t>Googlea </a:t>
            </a:r>
            <a:r>
              <a:rPr lang="hr-HR" sz="2400" dirty="0"/>
              <a:t>– </a:t>
            </a:r>
            <a:r>
              <a:rPr lang="hr-HR" sz="2400" dirty="0" smtClean="0"/>
              <a:t> moguće kreirati tematske liste bibliografskih jedinica / članaka – korisno za seminare, razne projekte…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hr-HR" sz="2400" dirty="0" smtClean="0"/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dirty="0" smtClean="0"/>
              <a:t>Moguće dodavanje i sadržaja izvan JSTOR-a</a:t>
            </a:r>
            <a:endParaRPr lang="hr-HR" sz="2400" dirty="0"/>
          </a:p>
          <a:p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1121" t="1783"/>
          <a:stretch/>
        </p:blipFill>
        <p:spPr>
          <a:xfrm>
            <a:off x="7376160" y="123131"/>
            <a:ext cx="3866395" cy="4092451"/>
          </a:xfrm>
          <a:prstGeom prst="rect">
            <a:avLst/>
          </a:prstGeom>
          <a:ln>
            <a:noFill/>
          </a:ln>
          <a:effectLst>
            <a:glow rad="88900">
              <a:schemeClr val="tx1">
                <a:alpha val="94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328" y="4433458"/>
            <a:ext cx="5174394" cy="2288510"/>
          </a:xfrm>
          <a:prstGeom prst="rect">
            <a:avLst/>
          </a:prstGeom>
          <a:ln>
            <a:noFill/>
          </a:ln>
          <a:effectLst>
            <a:glow rad="63500">
              <a:schemeClr val="tx1"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6468328" y="4433458"/>
            <a:ext cx="2748824" cy="455534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>
            <a:glow rad="254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387" y="-118323"/>
            <a:ext cx="1550275" cy="19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9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348" y="511886"/>
            <a:ext cx="4752975" cy="5791200"/>
          </a:xfrm>
          <a:prstGeom prst="rect">
            <a:avLst/>
          </a:prstGeom>
          <a:ln>
            <a:noFill/>
          </a:ln>
          <a:effectLst>
            <a:glow rad="76200">
              <a:schemeClr val="tx1"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92352" y="436581"/>
            <a:ext cx="5229650" cy="57912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3200" b="1" u="sng" dirty="0" err="1" smtClean="0"/>
              <a:t>Cite</a:t>
            </a:r>
            <a:r>
              <a:rPr lang="hr-HR" sz="3200" b="1" u="sng" dirty="0" smtClean="0"/>
              <a:t> </a:t>
            </a:r>
            <a:r>
              <a:rPr lang="hr-HR" sz="3200" b="1" u="sng" dirty="0" err="1" smtClean="0"/>
              <a:t>this</a:t>
            </a:r>
            <a:r>
              <a:rPr lang="hr-HR" sz="3200" b="1" u="sng" dirty="0" smtClean="0"/>
              <a:t> </a:t>
            </a:r>
            <a:r>
              <a:rPr lang="hr-HR" sz="3200" b="1" u="sng" dirty="0" err="1" smtClean="0"/>
              <a:t>item</a:t>
            </a:r>
            <a:r>
              <a:rPr lang="hr-HR" sz="3200" b="1" u="sng" dirty="0" smtClean="0"/>
              <a:t> – 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dirty="0" smtClean="0"/>
              <a:t>Mogućnost kopiranja standardizirane bibliografske jedinice – tri standardna bibliografska formata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b="1" dirty="0" err="1" smtClean="0"/>
              <a:t>Export</a:t>
            </a:r>
            <a:r>
              <a:rPr lang="hr-HR" sz="2400" b="1" dirty="0" smtClean="0"/>
              <a:t> </a:t>
            </a:r>
            <a:r>
              <a:rPr lang="hr-HR" sz="2400" dirty="0" smtClean="0"/>
              <a:t>– namijenjeno specijaliziranim alatima -  aplikacijama </a:t>
            </a:r>
          </a:p>
          <a:p>
            <a:pPr lvl="2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200" dirty="0" smtClean="0"/>
              <a:t>uz prijavu / pretplatu</a:t>
            </a:r>
            <a:endParaRPr lang="hr-HR" sz="2200" dirty="0"/>
          </a:p>
          <a:p>
            <a:pPr marL="457200" lvl="1" indent="0">
              <a:lnSpc>
                <a:spcPct val="150000"/>
              </a:lnSpc>
              <a:buClr>
                <a:srgbClr val="D85F14"/>
              </a:buClr>
              <a:buNone/>
            </a:pP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387" y="-118323"/>
            <a:ext cx="1452739" cy="178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55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680" t="2777" r="2302" b="11128"/>
          <a:stretch/>
        </p:blipFill>
        <p:spPr>
          <a:xfrm>
            <a:off x="1" y="152893"/>
            <a:ext cx="3060191" cy="11775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164" y="247942"/>
            <a:ext cx="6486144" cy="987470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tx1"/>
                </a:solidFill>
              </a:rPr>
              <a:t>Arhiv zvučnih snimaka 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8521" y="1630142"/>
            <a:ext cx="9473184" cy="203255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800" dirty="0"/>
              <a:t>Pristup uz </a:t>
            </a:r>
            <a:r>
              <a:rPr lang="hr-HR" sz="2800" b="1" dirty="0"/>
              <a:t>lozinku </a:t>
            </a:r>
            <a:r>
              <a:rPr lang="hr-HR" sz="2800" b="1" dirty="0" smtClean="0"/>
              <a:t>– zatražiti u knjižnici</a:t>
            </a:r>
            <a:endParaRPr lang="hr-HR" sz="2800" b="1" dirty="0"/>
          </a:p>
          <a:p>
            <a:pPr algn="ctr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800" b="1" dirty="0" smtClean="0"/>
              <a:t>Korištenje ograničeno na 5 istovremenih korisnika</a:t>
            </a:r>
          </a:p>
          <a:p>
            <a:pPr>
              <a:lnSpc>
                <a:spcPct val="150000"/>
              </a:lnSpc>
              <a:buClr>
                <a:srgbClr val="D85F14"/>
              </a:buClr>
            </a:pPr>
            <a:endParaRPr lang="hr-HR" sz="2400" dirty="0"/>
          </a:p>
          <a:p>
            <a:endParaRPr lang="hr-HR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125" y="3370897"/>
            <a:ext cx="7419975" cy="2676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tx1"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6516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-1837" t="8211" r="6779" b="3584"/>
          <a:stretch/>
        </p:blipFill>
        <p:spPr>
          <a:xfrm rot="20097856">
            <a:off x="9273455" y="4267281"/>
            <a:ext cx="1861073" cy="794268"/>
          </a:xfrm>
          <a:prstGeom prst="parallelogram">
            <a:avLst>
              <a:gd name="adj" fmla="val 39731"/>
            </a:avLst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550" y="1376608"/>
            <a:ext cx="11448882" cy="3101789"/>
          </a:xfrm>
        </p:spPr>
        <p:txBody>
          <a:bodyPr/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1"/>
                </a:solidFill>
              </a:rPr>
              <a:t>Preko 800  izdavača - BIS, </a:t>
            </a:r>
            <a:r>
              <a:rPr lang="hr-HR" dirty="0" err="1">
                <a:solidFill>
                  <a:schemeClr val="tx1"/>
                </a:solidFill>
              </a:rPr>
              <a:t>Chandos</a:t>
            </a:r>
            <a:r>
              <a:rPr lang="hr-HR" dirty="0">
                <a:solidFill>
                  <a:schemeClr val="tx1"/>
                </a:solidFill>
              </a:rPr>
              <a:t>, CPO</a:t>
            </a:r>
            <a:r>
              <a:rPr lang="hr-HR" dirty="0" smtClean="0">
                <a:solidFill>
                  <a:schemeClr val="tx1"/>
                </a:solidFill>
              </a:rPr>
              <a:t>, </a:t>
            </a:r>
            <a:r>
              <a:rPr lang="hr-HR" dirty="0" err="1">
                <a:solidFill>
                  <a:schemeClr val="tx1"/>
                </a:solidFill>
              </a:rPr>
              <a:t>Decca</a:t>
            </a:r>
            <a:r>
              <a:rPr lang="hr-HR" dirty="0">
                <a:solidFill>
                  <a:schemeClr val="tx1"/>
                </a:solidFill>
              </a:rPr>
              <a:t>, Deutsche </a:t>
            </a:r>
            <a:r>
              <a:rPr lang="hr-HR" dirty="0" err="1">
                <a:solidFill>
                  <a:schemeClr val="tx1"/>
                </a:solidFill>
              </a:rPr>
              <a:t>Grammophon</a:t>
            </a:r>
            <a:r>
              <a:rPr lang="hr-HR" dirty="0">
                <a:solidFill>
                  <a:schemeClr val="tx1"/>
                </a:solidFill>
              </a:rPr>
              <a:t>, </a:t>
            </a:r>
            <a:r>
              <a:rPr lang="hr-HR" dirty="0" err="1" smtClean="0">
                <a:solidFill>
                  <a:schemeClr val="tx1"/>
                </a:solidFill>
              </a:rPr>
              <a:t>Erato</a:t>
            </a:r>
            <a:r>
              <a:rPr lang="hr-HR" dirty="0" smtClean="0">
                <a:solidFill>
                  <a:schemeClr val="tx1"/>
                </a:solidFill>
              </a:rPr>
              <a:t>, </a:t>
            </a:r>
            <a:r>
              <a:rPr lang="hr-HR" dirty="0" err="1" smtClean="0">
                <a:solidFill>
                  <a:schemeClr val="tx1"/>
                </a:solidFill>
              </a:rPr>
              <a:t>Finlandia</a:t>
            </a:r>
            <a:r>
              <a:rPr lang="hr-HR" dirty="0">
                <a:solidFill>
                  <a:schemeClr val="tx1"/>
                </a:solidFill>
              </a:rPr>
              <a:t>, Grand Piano, </a:t>
            </a:r>
            <a:r>
              <a:rPr lang="hr-HR" dirty="0" err="1">
                <a:solidFill>
                  <a:schemeClr val="tx1"/>
                </a:solidFill>
              </a:rPr>
              <a:t>Hänssler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Classic</a:t>
            </a:r>
            <a:r>
              <a:rPr lang="hr-HR" dirty="0">
                <a:solidFill>
                  <a:schemeClr val="tx1"/>
                </a:solidFill>
              </a:rPr>
              <a:t>, </a:t>
            </a:r>
            <a:r>
              <a:rPr lang="hr-HR" dirty="0" err="1">
                <a:solidFill>
                  <a:schemeClr val="tx1"/>
                </a:solidFill>
              </a:rPr>
              <a:t>Harmonia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Mundi</a:t>
            </a:r>
            <a:r>
              <a:rPr lang="hr-HR" dirty="0" smtClean="0">
                <a:solidFill>
                  <a:schemeClr val="tx1"/>
                </a:solidFill>
              </a:rPr>
              <a:t>, </a:t>
            </a:r>
            <a:r>
              <a:rPr lang="hr-HR" dirty="0" err="1">
                <a:solidFill>
                  <a:schemeClr val="tx1"/>
                </a:solidFill>
              </a:rPr>
              <a:t>Hungaroton</a:t>
            </a:r>
            <a:r>
              <a:rPr lang="hr-HR" dirty="0" smtClean="0">
                <a:solidFill>
                  <a:schemeClr val="tx1"/>
                </a:solidFill>
              </a:rPr>
              <a:t>, </a:t>
            </a:r>
            <a:r>
              <a:rPr lang="hr-HR" dirty="0" err="1">
                <a:solidFill>
                  <a:schemeClr val="tx1"/>
                </a:solidFill>
              </a:rPr>
              <a:t>Naxos</a:t>
            </a:r>
            <a:r>
              <a:rPr lang="hr-HR" dirty="0">
                <a:solidFill>
                  <a:schemeClr val="tx1"/>
                </a:solidFill>
              </a:rPr>
              <a:t>, New York </a:t>
            </a:r>
            <a:r>
              <a:rPr lang="hr-HR" dirty="0" err="1">
                <a:solidFill>
                  <a:schemeClr val="tx1"/>
                </a:solidFill>
              </a:rPr>
              <a:t>Philharmonic</a:t>
            </a:r>
            <a:r>
              <a:rPr lang="hr-HR" dirty="0">
                <a:solidFill>
                  <a:schemeClr val="tx1"/>
                </a:solidFill>
              </a:rPr>
              <a:t>, Nimbus</a:t>
            </a:r>
            <a:r>
              <a:rPr lang="hr-HR" dirty="0" smtClean="0">
                <a:solidFill>
                  <a:schemeClr val="tx1"/>
                </a:solidFill>
              </a:rPr>
              <a:t>, </a:t>
            </a:r>
            <a:r>
              <a:rPr lang="hr-HR" dirty="0" err="1" smtClean="0">
                <a:solidFill>
                  <a:schemeClr val="tx1"/>
                </a:solidFill>
              </a:rPr>
              <a:t>Orfeo</a:t>
            </a:r>
            <a:r>
              <a:rPr lang="hr-HR" dirty="0" smtClean="0">
                <a:solidFill>
                  <a:schemeClr val="tx1"/>
                </a:solidFill>
              </a:rPr>
              <a:t>, RCA </a:t>
            </a:r>
            <a:r>
              <a:rPr lang="hr-HR" dirty="0" err="1">
                <a:solidFill>
                  <a:schemeClr val="tx1"/>
                </a:solidFill>
              </a:rPr>
              <a:t>Records</a:t>
            </a:r>
            <a:r>
              <a:rPr lang="hr-HR" dirty="0">
                <a:solidFill>
                  <a:schemeClr val="tx1"/>
                </a:solidFill>
              </a:rPr>
              <a:t>, Sony </a:t>
            </a:r>
            <a:r>
              <a:rPr lang="hr-HR" dirty="0" err="1">
                <a:solidFill>
                  <a:schemeClr val="tx1"/>
                </a:solidFill>
              </a:rPr>
              <a:t>Classical</a:t>
            </a:r>
            <a:r>
              <a:rPr lang="hr-HR" dirty="0">
                <a:solidFill>
                  <a:schemeClr val="tx1"/>
                </a:solidFill>
              </a:rPr>
              <a:t>, </a:t>
            </a:r>
            <a:r>
              <a:rPr lang="hr-HR" dirty="0" err="1">
                <a:solidFill>
                  <a:schemeClr val="tx1"/>
                </a:solidFill>
              </a:rPr>
              <a:t>Supraphon</a:t>
            </a:r>
            <a:r>
              <a:rPr lang="hr-HR" dirty="0">
                <a:solidFill>
                  <a:schemeClr val="tx1"/>
                </a:solidFill>
              </a:rPr>
              <a:t>, </a:t>
            </a:r>
            <a:r>
              <a:rPr lang="hr-HR" dirty="0" err="1">
                <a:solidFill>
                  <a:schemeClr val="tx1"/>
                </a:solidFill>
              </a:rPr>
              <a:t>Teldec</a:t>
            </a:r>
            <a:r>
              <a:rPr lang="hr-HR" dirty="0">
                <a:solidFill>
                  <a:schemeClr val="tx1"/>
                </a:solidFill>
              </a:rPr>
              <a:t>, </a:t>
            </a:r>
            <a:r>
              <a:rPr lang="hr-HR" dirty="0" err="1">
                <a:solidFill>
                  <a:schemeClr val="tx1"/>
                </a:solidFill>
              </a:rPr>
              <a:t>Universal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Classics</a:t>
            </a:r>
            <a:r>
              <a:rPr lang="hr-HR" dirty="0" smtClean="0">
                <a:solidFill>
                  <a:schemeClr val="tx1"/>
                </a:solidFill>
              </a:rPr>
              <a:t>, </a:t>
            </a:r>
            <a:r>
              <a:rPr lang="hr-HR" dirty="0">
                <a:solidFill>
                  <a:schemeClr val="tx1"/>
                </a:solidFill>
              </a:rPr>
              <a:t>Warner </a:t>
            </a:r>
            <a:r>
              <a:rPr lang="hr-HR" dirty="0" err="1" smtClean="0">
                <a:solidFill>
                  <a:schemeClr val="tx1"/>
                </a:solidFill>
              </a:rPr>
              <a:t>Classics</a:t>
            </a:r>
            <a:r>
              <a:rPr lang="hr-HR" dirty="0" smtClean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1"/>
                </a:solidFill>
              </a:rPr>
              <a:t>Knjižice s popratnim tekstovima</a:t>
            </a:r>
            <a:endParaRPr lang="hr-HR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350" t="8645" r="5090" b="7115"/>
          <a:stretch/>
        </p:blipFill>
        <p:spPr>
          <a:xfrm>
            <a:off x="4507454" y="5626249"/>
            <a:ext cx="1000461" cy="882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9872">
            <a:off x="3597222" y="5797195"/>
            <a:ext cx="904875" cy="36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3861" t="8307" r="6509" b="9958"/>
          <a:stretch/>
        </p:blipFill>
        <p:spPr>
          <a:xfrm>
            <a:off x="1200383" y="5144138"/>
            <a:ext cx="2398955" cy="1183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792" y="4582758"/>
            <a:ext cx="1047750" cy="1038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0555" y="4885044"/>
            <a:ext cx="1267050" cy="90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5751" y="5368570"/>
            <a:ext cx="1704975" cy="5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/>
          <a:srcRect l="2780"/>
          <a:stretch/>
        </p:blipFill>
        <p:spPr>
          <a:xfrm>
            <a:off x="5507915" y="5783172"/>
            <a:ext cx="926036" cy="935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8918" y="5368570"/>
            <a:ext cx="1800225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/>
          <a:srcRect l="2980" t="7033" b="6433"/>
          <a:stretch/>
        </p:blipFill>
        <p:spPr>
          <a:xfrm rot="548173">
            <a:off x="6729241" y="3238117"/>
            <a:ext cx="896384" cy="7747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0327" y="4021043"/>
            <a:ext cx="1447800" cy="1400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187081">
            <a:off x="7889806" y="3863880"/>
            <a:ext cx="2695575" cy="47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27651" y="5488754"/>
            <a:ext cx="1905000" cy="466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207114">
            <a:off x="2005012" y="4368158"/>
            <a:ext cx="1200150" cy="99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80551">
            <a:off x="8255473" y="4491941"/>
            <a:ext cx="1259823" cy="863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32075" y="5871629"/>
            <a:ext cx="1181100" cy="581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17553" y="4033347"/>
            <a:ext cx="16002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9"/>
          <a:srcRect l="3680" t="2777" r="2302" b="11128"/>
          <a:stretch/>
        </p:blipFill>
        <p:spPr>
          <a:xfrm>
            <a:off x="1" y="152893"/>
            <a:ext cx="3060191" cy="11775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71116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680" t="2777" r="2302" b="11128"/>
          <a:stretch/>
        </p:blipFill>
        <p:spPr>
          <a:xfrm>
            <a:off x="1" y="152893"/>
            <a:ext cx="3060191" cy="11775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3"/>
          <a:srcRect l="3137" t="8037" r="6251" b="10167"/>
          <a:stretch/>
        </p:blipFill>
        <p:spPr>
          <a:xfrm>
            <a:off x="397674" y="1889236"/>
            <a:ext cx="11139884" cy="2098477"/>
          </a:xfrm>
          <a:prstGeom prst="rect">
            <a:avLst/>
          </a:prstGeom>
          <a:ln>
            <a:noFill/>
          </a:ln>
          <a:effectLst>
            <a:glow rad="38100">
              <a:schemeClr val="tx1">
                <a:alpha val="40000"/>
              </a:schemeClr>
            </a:glow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3670"/>
          <a:stretch/>
        </p:blipFill>
        <p:spPr>
          <a:xfrm>
            <a:off x="6599816" y="3492356"/>
            <a:ext cx="2231958" cy="2309297"/>
          </a:xfrm>
          <a:prstGeom prst="rect">
            <a:avLst/>
          </a:prstGeom>
          <a:ln>
            <a:noFill/>
          </a:ln>
          <a:effectLst>
            <a:glow rad="25400">
              <a:srgbClr val="FCFCFC">
                <a:alpha val="99000"/>
              </a:srgbClr>
            </a:glow>
            <a:outerShdw blurRad="63500" dist="76200" sx="97000" sy="97000" algn="tl" rotWithShape="0">
              <a:schemeClr val="tx1">
                <a:alpha val="70000"/>
              </a:scheme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669775" y="4439184"/>
            <a:ext cx="2214453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altLang="sr-Latn-RS" b="1" dirty="0" smtClean="0">
                <a:latin typeface="Arial" panose="020B0604020202020204" pitchFamily="34" charset="0"/>
              </a:rPr>
              <a:t>Biografije više </a:t>
            </a:r>
            <a:r>
              <a:rPr lang="sr-Latn-RS" altLang="sr-Latn-RS" b="1" dirty="0">
                <a:latin typeface="Arial" panose="020B0604020202020204" pitchFamily="34" charset="0"/>
              </a:rPr>
              <a:t>od 40,000 </a:t>
            </a:r>
            <a:r>
              <a:rPr lang="sr-Latn-RS" altLang="sr-Latn-RS" b="1" dirty="0" smtClean="0">
                <a:latin typeface="Arial" panose="020B0604020202020204" pitchFamily="34" charset="0"/>
              </a:rPr>
              <a:t>skladatelja i interpreta</a:t>
            </a:r>
            <a:endParaRPr lang="hr-HR" b="1" dirty="0"/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flipV="1">
            <a:off x="2777002" y="3194952"/>
            <a:ext cx="1107226" cy="124423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  <a:effectLst>
            <a:glow rad="508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620512" y="1330461"/>
            <a:ext cx="5737" cy="58457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67951" t="30870" r="20891" b="40008"/>
          <a:stretch/>
        </p:blipFill>
        <p:spPr>
          <a:xfrm>
            <a:off x="9393449" y="3392120"/>
            <a:ext cx="2181772" cy="3203022"/>
          </a:xfrm>
          <a:prstGeom prst="rect">
            <a:avLst/>
          </a:prstGeom>
          <a:ln>
            <a:noFill/>
          </a:ln>
        </p:spPr>
      </p:pic>
      <p:sp>
        <p:nvSpPr>
          <p:cNvPr id="19" name="Rounded Rectangle 18"/>
          <p:cNvSpPr/>
          <p:nvPr/>
        </p:nvSpPr>
        <p:spPr>
          <a:xfrm>
            <a:off x="6594796" y="3494159"/>
            <a:ext cx="1265688" cy="268195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508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Rounded Rectangle 20"/>
          <p:cNvSpPr/>
          <p:nvPr/>
        </p:nvSpPr>
        <p:spPr>
          <a:xfrm>
            <a:off x="4701092" y="1902040"/>
            <a:ext cx="5515804" cy="830788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Rounded Rectangle 21"/>
          <p:cNvSpPr/>
          <p:nvPr/>
        </p:nvSpPr>
        <p:spPr>
          <a:xfrm>
            <a:off x="9396988" y="3438163"/>
            <a:ext cx="1061098" cy="316971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xtBox 22"/>
          <p:cNvSpPr txBox="1"/>
          <p:nvPr/>
        </p:nvSpPr>
        <p:spPr>
          <a:xfrm>
            <a:off x="4883972" y="860612"/>
            <a:ext cx="343168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Jednostavno pretraživanje </a:t>
            </a:r>
            <a:endParaRPr lang="hr-HR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884228" y="2781596"/>
            <a:ext cx="675580" cy="402336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Rounded Rectangle 23"/>
          <p:cNvSpPr/>
          <p:nvPr/>
        </p:nvSpPr>
        <p:spPr>
          <a:xfrm>
            <a:off x="8227667" y="2865680"/>
            <a:ext cx="1013869" cy="3042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860484" y="3194952"/>
            <a:ext cx="403587" cy="295870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glow rad="508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9241537" y="2854389"/>
            <a:ext cx="975360" cy="30515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9770568" y="3205584"/>
            <a:ext cx="0" cy="186536"/>
          </a:xfrm>
          <a:prstGeom prst="line">
            <a:avLst/>
          </a:prstGeom>
          <a:ln w="19050"/>
          <a:effectLst>
            <a:glow rad="762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22018" y="4510740"/>
            <a:ext cx="167891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Oblikovanje </a:t>
            </a:r>
            <a:r>
              <a:rPr lang="hr-HR" b="1" dirty="0" err="1" smtClean="0"/>
              <a:t>play</a:t>
            </a:r>
            <a:r>
              <a:rPr lang="hr-HR" b="1" dirty="0" smtClean="0"/>
              <a:t> liste</a:t>
            </a:r>
            <a:endParaRPr lang="hr-HR" b="1" dirty="0"/>
          </a:p>
        </p:txBody>
      </p:sp>
      <p:cxnSp>
        <p:nvCxnSpPr>
          <p:cNvPr id="33" name="Straight Connector 32"/>
          <p:cNvCxnSpPr>
            <a:endCxn id="31" idx="0"/>
          </p:cNvCxnSpPr>
          <p:nvPr/>
        </p:nvCxnSpPr>
        <p:spPr>
          <a:xfrm flipH="1">
            <a:off x="5061473" y="3205584"/>
            <a:ext cx="842994" cy="1305156"/>
          </a:xfrm>
          <a:prstGeom prst="line">
            <a:avLst/>
          </a:prstGeom>
          <a:ln w="28575">
            <a:solidFill>
              <a:srgbClr val="92D050"/>
            </a:solidFill>
          </a:ln>
          <a:effectLst>
            <a:glow rad="63500">
              <a:srgbClr val="FFFF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5718157" y="2766435"/>
            <a:ext cx="675580" cy="402336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381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4313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7293" y="712299"/>
            <a:ext cx="6080663" cy="576262"/>
          </a:xfrm>
        </p:spPr>
        <p:txBody>
          <a:bodyPr/>
          <a:lstStyle/>
          <a:p>
            <a:r>
              <a:rPr lang="hr-HR" sz="3600" b="1" dirty="0" smtClean="0">
                <a:solidFill>
                  <a:schemeClr val="tx1"/>
                </a:solidFill>
              </a:rPr>
              <a:t>Napredno pretraživanje</a:t>
            </a:r>
            <a:endParaRPr lang="hr-HR" sz="3600" b="1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243583" y="3305057"/>
            <a:ext cx="9560927" cy="2552159"/>
          </a:xfrm>
          <a:prstGeom prst="rect">
            <a:avLst/>
          </a:prstGeom>
          <a:effectLst>
            <a:outerShdw blurRad="114300" dist="50800" dir="5400000" algn="ctr" rotWithShape="0">
              <a:schemeClr val="tx1"/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25622" y="1799911"/>
            <a:ext cx="11064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dirty="0" smtClean="0"/>
              <a:t> više </a:t>
            </a:r>
            <a:r>
              <a:rPr lang="hr-HR" sz="2400" dirty="0"/>
              <a:t>opcija </a:t>
            </a:r>
            <a:r>
              <a:rPr lang="hr-HR" sz="2400" dirty="0" smtClean="0"/>
              <a:t>- </a:t>
            </a:r>
            <a:r>
              <a:rPr lang="en-US" sz="2400" dirty="0" smtClean="0"/>
              <a:t>10 </a:t>
            </a:r>
            <a:r>
              <a:rPr lang="hr-HR" sz="2400" dirty="0"/>
              <a:t>različitih kategorija</a:t>
            </a:r>
            <a:r>
              <a:rPr lang="en-US" sz="2400" dirty="0"/>
              <a:t>, </a:t>
            </a:r>
            <a:r>
              <a:rPr lang="hr-HR" sz="2400" dirty="0"/>
              <a:t>uključujući ključne riječi, trajanje, godina nastanka djela, instrumente, kategorije – orkestralna djela, koncerti, opera i </a:t>
            </a:r>
            <a:r>
              <a:rPr lang="hr-HR" sz="2400" dirty="0" smtClean="0"/>
              <a:t>opereta…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680" t="2777" r="2302" b="11128"/>
          <a:stretch/>
        </p:blipFill>
        <p:spPr>
          <a:xfrm>
            <a:off x="0" y="175905"/>
            <a:ext cx="3060191" cy="11775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Rounded Rectangle 1"/>
          <p:cNvSpPr/>
          <p:nvPr/>
        </p:nvSpPr>
        <p:spPr>
          <a:xfrm>
            <a:off x="4401312" y="3243681"/>
            <a:ext cx="1694688" cy="405994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9333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882" t="34039" r="47398" b="25945"/>
          <a:stretch/>
        </p:blipFill>
        <p:spPr>
          <a:xfrm>
            <a:off x="5871780" y="2465173"/>
            <a:ext cx="5482248" cy="3673938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1664" y="368861"/>
            <a:ext cx="8858949" cy="1986863"/>
          </a:xfrm>
          <a:ln>
            <a:noFill/>
          </a:ln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Portal elektroničkih izvora za akademsku i znanstvenu zajednicu </a:t>
            </a:r>
            <a:br>
              <a:rPr lang="hr-HR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endParaRPr lang="hr-HR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84616" y="1457662"/>
            <a:ext cx="5195997" cy="4572000"/>
          </a:xfrm>
        </p:spPr>
        <p:txBody>
          <a:bodyPr>
            <a:normAutofit/>
          </a:bodyPr>
          <a:lstStyle/>
          <a:p>
            <a:pPr lvl="1">
              <a:buClr>
                <a:srgbClr val="D85F14"/>
              </a:buClr>
              <a:buFont typeface="Wingdings" panose="05000000000000000000" pitchFamily="2" charset="2"/>
              <a:buChar char="Ø"/>
            </a:pPr>
            <a:endParaRPr lang="hr-HR" sz="2400" b="1" dirty="0" smtClean="0"/>
          </a:p>
          <a:p>
            <a:pPr lvl="1">
              <a:lnSpc>
                <a:spcPct val="150000"/>
              </a:lnSpc>
              <a:buClr>
                <a:srgbClr val="D85F14"/>
              </a:buClr>
              <a:buFont typeface="Wingdings" panose="05000000000000000000" pitchFamily="2" charset="2"/>
              <a:buChar char="Ø"/>
            </a:pPr>
            <a:endParaRPr lang="hr-HR" sz="2400" b="1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121663" y="2677139"/>
            <a:ext cx="4463865" cy="2281219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800" b="1" dirty="0" smtClean="0"/>
              <a:t> Poveznica </a:t>
            </a:r>
            <a:r>
              <a:rPr lang="hr-HR" sz="2800" b="1" dirty="0"/>
              <a:t>sa stranice Knjižnice </a:t>
            </a:r>
            <a:r>
              <a:rPr lang="hr-HR" sz="2800" b="1" dirty="0" smtClean="0"/>
              <a:t>MA</a:t>
            </a:r>
          </a:p>
          <a:p>
            <a:pPr marL="914400" lvl="1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3200" b="1" dirty="0" smtClean="0">
                <a:solidFill>
                  <a:srgbClr val="92D050"/>
                </a:solidFill>
              </a:rPr>
              <a:t>baze.nsk.hr</a:t>
            </a:r>
            <a:endParaRPr lang="hr-HR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5871780" y="5590249"/>
            <a:ext cx="5482248" cy="548862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762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174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0" y="1312275"/>
            <a:ext cx="4216670" cy="4542115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600" b="1" dirty="0" smtClean="0">
                <a:solidFill>
                  <a:srgbClr val="92D050"/>
                </a:solidFill>
              </a:rPr>
              <a:t>Poveznice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baze </a:t>
            </a:r>
            <a:r>
              <a:rPr lang="hr-H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podataka -elektronički </a:t>
            </a:r>
            <a:r>
              <a:rPr lang="hr-H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izvori 	</a:t>
            </a:r>
            <a:endParaRPr lang="hr-H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DABAR </a:t>
            </a:r>
            <a:r>
              <a:rPr lang="hr-H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digitalni repozitorij diplomskih radova studenata MA</a:t>
            </a:r>
            <a:endParaRPr lang="hr-H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2257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Mrežne stranice Knjižnice MA</a:t>
            </a:r>
            <a:endParaRPr lang="hr-HR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1693"/>
          <a:stretch/>
        </p:blipFill>
        <p:spPr>
          <a:xfrm>
            <a:off x="4339333" y="1344890"/>
            <a:ext cx="7614774" cy="4476883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  <p:sp>
        <p:nvSpPr>
          <p:cNvPr id="6" name="Rounded Rectangle 5"/>
          <p:cNvSpPr/>
          <p:nvPr/>
        </p:nvSpPr>
        <p:spPr>
          <a:xfrm>
            <a:off x="7058722" y="2667514"/>
            <a:ext cx="4895385" cy="305305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15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13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4521" y="999744"/>
            <a:ext cx="5078871" cy="421934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800" b="1" dirty="0"/>
              <a:t>Pristup sa stranice </a:t>
            </a:r>
            <a:r>
              <a:rPr lang="hr-HR" sz="2800" b="1" i="1" dirty="0"/>
              <a:t>Nacionalne i sveučilišne knjižnice</a:t>
            </a:r>
            <a:r>
              <a:rPr lang="hr-HR" sz="2800" b="1" dirty="0"/>
              <a:t>: 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900" b="1" dirty="0">
                <a:hlinkClick r:id="rId2"/>
              </a:rPr>
              <a:t>www.nsk.hr</a:t>
            </a:r>
            <a:r>
              <a:rPr lang="hr-HR" sz="2900" b="1" dirty="0"/>
              <a:t>  </a:t>
            </a:r>
            <a:r>
              <a:rPr lang="hr-HR" sz="29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 2" panose="05020102010507070707" pitchFamily="18" charset="2"/>
              </a:rPr>
              <a:t></a:t>
            </a:r>
            <a:r>
              <a:rPr lang="hr-HR" sz="2900" b="1" dirty="0"/>
              <a:t> </a:t>
            </a:r>
            <a:r>
              <a:rPr lang="hr-HR" sz="2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Pretraživanje </a:t>
            </a:r>
            <a:r>
              <a:rPr lang="hr-HR" sz="29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 2" panose="05020102010507070707" pitchFamily="18" charset="2"/>
              </a:rPr>
              <a:t></a:t>
            </a:r>
            <a:r>
              <a:rPr lang="hr-HR" sz="2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Elektronički izvori </a:t>
            </a:r>
            <a:r>
              <a:rPr lang="hr-HR" sz="29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 2" panose="05020102010507070707" pitchFamily="18" charset="2"/>
              </a:rPr>
              <a:t> Portal…</a:t>
            </a:r>
            <a:endParaRPr lang="hr-HR" sz="2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193" y="134112"/>
            <a:ext cx="5838815" cy="66692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83552" y="134112"/>
            <a:ext cx="1475232" cy="329184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ounded Rectangle 11"/>
          <p:cNvSpPr/>
          <p:nvPr/>
        </p:nvSpPr>
        <p:spPr>
          <a:xfrm>
            <a:off x="6036193" y="5149446"/>
            <a:ext cx="2022719" cy="1653921"/>
          </a:xfrm>
          <a:prstGeom prst="roundRect">
            <a:avLst>
              <a:gd name="adj" fmla="val 7821"/>
            </a:avLst>
          </a:prstGeom>
          <a:noFill/>
          <a:ln w="38100">
            <a:solidFill>
              <a:srgbClr val="92D050"/>
            </a:solidFill>
          </a:ln>
          <a:effectLst>
            <a:glow rad="254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6036193" y="5364480"/>
            <a:ext cx="1784975" cy="4145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4741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162" t="1353"/>
          <a:stretch/>
        </p:blipFill>
        <p:spPr>
          <a:xfrm>
            <a:off x="500328" y="219807"/>
            <a:ext cx="6207561" cy="6353114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41300" sx="101000" sy="101000" algn="tl" rotWithShape="0">
              <a:schemeClr val="tx1">
                <a:alpha val="70000"/>
              </a:schemeClr>
            </a:outerShdw>
          </a:effectLst>
        </p:spPr>
      </p:pic>
      <p:sp>
        <p:nvSpPr>
          <p:cNvPr id="17" name="Content Placeholder 10"/>
          <p:cNvSpPr txBox="1">
            <a:spLocks/>
          </p:cNvSpPr>
          <p:nvPr/>
        </p:nvSpPr>
        <p:spPr>
          <a:xfrm>
            <a:off x="7257367" y="1092076"/>
            <a:ext cx="4671001" cy="460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85F14"/>
              </a:buClr>
              <a:buNone/>
            </a:pPr>
            <a:endParaRPr lang="hr-HR" sz="2400" dirty="0" smtClean="0"/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3200" b="1" dirty="0" smtClean="0">
                <a:solidFill>
                  <a:srgbClr val="FFFF00"/>
                </a:solidFill>
              </a:rPr>
              <a:t>Proxy</a:t>
            </a:r>
            <a:r>
              <a:rPr lang="hr-HR" sz="3200" b="1" dirty="0" smtClean="0">
                <a:solidFill>
                  <a:srgbClr val="92D050"/>
                </a:solidFill>
              </a:rPr>
              <a:t> </a:t>
            </a:r>
            <a:r>
              <a:rPr lang="hr-HR" sz="2800" b="1" dirty="0" smtClean="0"/>
              <a:t>- </a:t>
            </a:r>
            <a:r>
              <a:rPr lang="hr-HR" sz="2800" dirty="0" smtClean="0"/>
              <a:t>Pristup uz prijavu s </a:t>
            </a:r>
            <a:r>
              <a:rPr lang="hr-HR" sz="2800" b="1" dirty="0" err="1" smtClean="0">
                <a:solidFill>
                  <a:srgbClr val="FFFF00"/>
                </a:solidFill>
              </a:rPr>
              <a:t>AAIEdu@hr</a:t>
            </a:r>
            <a:r>
              <a:rPr lang="hr-HR" sz="2800" b="1" dirty="0" smtClean="0">
                <a:solidFill>
                  <a:srgbClr val="FFFF00"/>
                </a:solidFill>
              </a:rPr>
              <a:t> </a:t>
            </a:r>
            <a:r>
              <a:rPr lang="hr-HR" sz="2800" b="1" dirty="0" smtClean="0"/>
              <a:t>podatcima </a:t>
            </a:r>
            <a:r>
              <a:rPr lang="hr-HR" sz="2800" dirty="0" smtClean="0"/>
              <a:t>-</a:t>
            </a:r>
            <a:endParaRPr lang="hr-HR" sz="2800" dirty="0"/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800" dirty="0" smtClean="0"/>
              <a:t>Brzo pretraživanje svih baza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283321" y="2289272"/>
            <a:ext cx="600651" cy="37651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974336" y="2141872"/>
            <a:ext cx="2283031" cy="25995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626834" y="3160103"/>
            <a:ext cx="2514276" cy="462579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106105" y="3569620"/>
            <a:ext cx="1271619" cy="56158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584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90687" y="548640"/>
            <a:ext cx="1775157" cy="2372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8224" y="268224"/>
            <a:ext cx="7522463" cy="6291072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3800" b="1" dirty="0" smtClean="0"/>
              <a:t>Odabir baze: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3400" b="1" i="1" dirty="0" smtClean="0"/>
              <a:t>po znanstvenom području </a:t>
            </a:r>
            <a:r>
              <a:rPr lang="hr-HR" sz="3400" dirty="0" smtClean="0"/>
              <a:t>– glazba je svrstana </a:t>
            </a:r>
            <a:r>
              <a:rPr lang="hr-HR" sz="3400" dirty="0"/>
              <a:t>u </a:t>
            </a:r>
            <a:r>
              <a:rPr lang="hr-HR" sz="3400" b="1" dirty="0"/>
              <a:t>humanističke </a:t>
            </a:r>
            <a:r>
              <a:rPr lang="hr-HR" sz="3400" b="1" dirty="0" smtClean="0"/>
              <a:t>znanosti</a:t>
            </a:r>
            <a:endParaRPr lang="hr-HR" sz="3400" b="1" dirty="0"/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3400" b="1" i="1" dirty="0" smtClean="0"/>
              <a:t>vrsti baze</a:t>
            </a:r>
            <a:r>
              <a:rPr lang="hr-HR" sz="3400" dirty="0" smtClean="0"/>
              <a:t> 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3400" dirty="0" smtClean="0"/>
              <a:t>baze </a:t>
            </a:r>
            <a:r>
              <a:rPr lang="hr-HR" sz="3400" dirty="0"/>
              <a:t>cjelovitih </a:t>
            </a:r>
            <a:r>
              <a:rPr lang="hr-HR" sz="3400" dirty="0" smtClean="0"/>
              <a:t>tekstova – cjeloviti tekstovi u .</a:t>
            </a:r>
            <a:r>
              <a:rPr lang="hr-HR" sz="3400" dirty="0" err="1" smtClean="0"/>
              <a:t>pdf-u</a:t>
            </a:r>
            <a:r>
              <a:rPr lang="hr-HR" sz="3400" dirty="0" smtClean="0"/>
              <a:t> – pohrana, </a:t>
            </a:r>
            <a:r>
              <a:rPr lang="hr-HR" sz="3400" dirty="0" err="1" smtClean="0"/>
              <a:t>printanje</a:t>
            </a:r>
            <a:r>
              <a:rPr lang="hr-HR" sz="3400" dirty="0" smtClean="0"/>
              <a:t>…</a:t>
            </a:r>
            <a:endParaRPr lang="hr-HR" sz="3400" dirty="0"/>
          </a:p>
          <a:p>
            <a:pPr lvl="2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3400" dirty="0"/>
              <a:t>bibliografske baze (bibliografski zapis s ključnim riječima i eventualnim sažetkom)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3400" dirty="0" err="1"/>
              <a:t>citatne</a:t>
            </a:r>
            <a:r>
              <a:rPr lang="hr-HR" sz="3400" dirty="0"/>
              <a:t> baze (bibliografski zapis s popisom u publikaciji citirane literature</a:t>
            </a:r>
            <a:r>
              <a:rPr lang="hr-HR" sz="3400" dirty="0" smtClean="0"/>
              <a:t>)…</a:t>
            </a:r>
            <a:endParaRPr lang="hr-HR" sz="34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3400" b="1" i="1" dirty="0" smtClean="0"/>
              <a:t>načinu pristupa</a:t>
            </a:r>
            <a:endParaRPr lang="hr-HR" sz="3400" b="1" i="1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9691636" y="1255777"/>
            <a:ext cx="2293099" cy="2394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8682056" y="3858409"/>
            <a:ext cx="2019160" cy="2481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7911502" y="1910773"/>
            <a:ext cx="1533525" cy="333487"/>
          </a:xfrm>
          <a:prstGeom prst="roundRect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0036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8712" y="385482"/>
            <a:ext cx="5615492" cy="5620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3200" b="1" dirty="0" smtClean="0"/>
              <a:t>Jednostavno pretraživanje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rgbClr val="FCFCFC"/>
                </a:solidFill>
              </a:rPr>
              <a:t>preko naslovne stranice baze.nsk.hr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dirty="0" smtClean="0"/>
              <a:t>ključna riječ / naslov / autor </a:t>
            </a:r>
          </a:p>
          <a:p>
            <a:pPr lvl="2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400" dirty="0" smtClean="0"/>
              <a:t> npr. </a:t>
            </a:r>
            <a:r>
              <a:rPr lang="hr-HR" sz="2400" b="1" i="1" dirty="0" smtClean="0"/>
              <a:t>music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dirty="0" smtClean="0"/>
              <a:t>rezultati iz svih dostupnih baza</a:t>
            </a:r>
          </a:p>
          <a:p>
            <a:pPr lvl="2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400" dirty="0" smtClean="0"/>
              <a:t>velik broj </a:t>
            </a:r>
            <a:r>
              <a:rPr lang="hr-HR" sz="2400" dirty="0" err="1" smtClean="0"/>
              <a:t>rezulata</a:t>
            </a:r>
            <a:endParaRPr lang="hr-HR" sz="2400" dirty="0" smtClean="0"/>
          </a:p>
          <a:p>
            <a:pPr lvl="2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400" b="1" dirty="0" smtClean="0"/>
              <a:t>prilagodba putem izbornika s lijeve strane</a:t>
            </a:r>
            <a:endParaRPr lang="hr-HR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204" y="438912"/>
            <a:ext cx="6185776" cy="1988965"/>
          </a:xfrm>
          <a:prstGeom prst="rect">
            <a:avLst/>
          </a:prstGeom>
          <a:ln>
            <a:noFill/>
          </a:ln>
          <a:effectLst>
            <a:outerShdw blurRad="152400" algn="tl" rotWithShape="0">
              <a:schemeClr val="tx1">
                <a:alpha val="70000"/>
              </a:scheme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7341"/>
          <a:stretch/>
        </p:blipFill>
        <p:spPr>
          <a:xfrm>
            <a:off x="7786959" y="2568225"/>
            <a:ext cx="4133021" cy="4116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tx1">
                <a:alpha val="70000"/>
              </a:scheme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7786959" y="3195738"/>
            <a:ext cx="1463022" cy="348938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ounded Rectangle 3"/>
          <p:cNvSpPr/>
          <p:nvPr/>
        </p:nvSpPr>
        <p:spPr>
          <a:xfrm>
            <a:off x="5734204" y="438912"/>
            <a:ext cx="3617060" cy="329184"/>
          </a:xfrm>
          <a:prstGeom prst="roundRect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50999" t="41011" r="42381" b="45600"/>
          <a:stretch/>
        </p:blipFill>
        <p:spPr>
          <a:xfrm>
            <a:off x="6134736" y="1433394"/>
            <a:ext cx="1407997" cy="159715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9813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545" y="431519"/>
            <a:ext cx="5159358" cy="4090452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hr-HR" sz="3600" b="1" dirty="0" smtClean="0"/>
              <a:t>Filtriranje rezultata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3600" b="1" dirty="0"/>
              <a:t>	</a:t>
            </a:r>
            <a:r>
              <a:rPr lang="hr-HR" sz="2800" b="1" dirty="0" smtClean="0"/>
              <a:t>Lijevi </a:t>
            </a:r>
            <a:r>
              <a:rPr lang="hr-HR" sz="2800" b="1" dirty="0"/>
              <a:t>izbornik</a:t>
            </a:r>
            <a:r>
              <a:rPr lang="hr-HR" sz="2800" dirty="0"/>
              <a:t>  </a:t>
            </a:r>
            <a:r>
              <a:rPr lang="hr-HR" sz="2800" dirty="0" smtClean="0"/>
              <a:t>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800" dirty="0" smtClean="0"/>
              <a:t>za jednostavno i za složeno pretraživanje</a:t>
            </a:r>
            <a:endParaRPr lang="hr-HR" sz="28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207359" y="431519"/>
            <a:ext cx="2047875" cy="618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9008467" y="431520"/>
            <a:ext cx="2200275" cy="618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2625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" y="85344"/>
            <a:ext cx="9034272" cy="1058037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hr-HR" sz="3200" b="1" dirty="0" smtClean="0"/>
              <a:t>Napredno pretraživanje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800" b="1" dirty="0" smtClean="0"/>
              <a:t>Baza </a:t>
            </a:r>
            <a:r>
              <a:rPr lang="hr-HR" sz="2800" b="1" i="1" dirty="0" err="1" smtClean="0"/>
              <a:t>Academic</a:t>
            </a:r>
            <a:r>
              <a:rPr lang="hr-HR" sz="2800" b="1" i="1" dirty="0" smtClean="0"/>
              <a:t> </a:t>
            </a:r>
            <a:r>
              <a:rPr lang="hr-HR" sz="2800" b="1" i="1" dirty="0" err="1" smtClean="0"/>
              <a:t>search</a:t>
            </a:r>
            <a:r>
              <a:rPr lang="hr-HR" sz="2800" b="1" i="1" dirty="0" smtClean="0"/>
              <a:t> </a:t>
            </a:r>
            <a:r>
              <a:rPr lang="hr-HR" sz="2800" b="1" i="1" dirty="0" err="1" smtClean="0"/>
              <a:t>complete</a:t>
            </a:r>
            <a:endParaRPr lang="hr-HR" sz="2800" b="1" i="1" dirty="0" smtClean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33" t="15077" r="45778" b="55107"/>
          <a:stretch/>
        </p:blipFill>
        <p:spPr>
          <a:xfrm>
            <a:off x="4430487" y="1388812"/>
            <a:ext cx="7638918" cy="23907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686" y="3959698"/>
            <a:ext cx="283845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085" y="3959698"/>
            <a:ext cx="2276475" cy="13906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131808" y="1780032"/>
            <a:ext cx="2206752" cy="1999488"/>
          </a:xfrm>
          <a:prstGeom prst="roundRect">
            <a:avLst>
              <a:gd name="adj" fmla="val 9350"/>
            </a:avLst>
          </a:prstGeom>
          <a:noFill/>
          <a:ln>
            <a:solidFill>
              <a:srgbClr val="92D050"/>
            </a:solidFill>
          </a:ln>
          <a:effectLst>
            <a:glow rad="635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ounded Rectangle 6"/>
          <p:cNvSpPr/>
          <p:nvPr/>
        </p:nvSpPr>
        <p:spPr>
          <a:xfrm>
            <a:off x="5315712" y="2156908"/>
            <a:ext cx="646176" cy="1231392"/>
          </a:xfrm>
          <a:prstGeom prst="roundRect">
            <a:avLst/>
          </a:prstGeom>
          <a:noFill/>
          <a:ln>
            <a:solidFill>
              <a:srgbClr val="92D050"/>
            </a:solidFill>
          </a:ln>
          <a:effectLst>
            <a:glow rad="508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133017" y="1143381"/>
            <a:ext cx="44190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b="1" dirty="0" smtClean="0"/>
              <a:t>Precizno pretraživanje pomoću dodatnih odabira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/>
              <a:t>Booleovi operatori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/>
              <a:t>Odabir polja pretraživanja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/>
              <a:t>Načina pretraživanja</a:t>
            </a:r>
          </a:p>
          <a:p>
            <a:pPr>
              <a:lnSpc>
                <a:spcPct val="150000"/>
              </a:lnSpc>
            </a:pPr>
            <a:r>
              <a:rPr lang="hr-HR" sz="2000" b="1" dirty="0" smtClean="0"/>
              <a:t>Ograničavanje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/>
              <a:t>Dostupan </a:t>
            </a:r>
            <a:r>
              <a:rPr lang="hr-HR" sz="2000" dirty="0" err="1" smtClean="0"/>
              <a:t>cijeloviti</a:t>
            </a:r>
            <a:r>
              <a:rPr lang="hr-HR" sz="2000" dirty="0" smtClean="0"/>
              <a:t> tekst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/>
              <a:t>Znanstveni - recenzirani časopisi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/>
              <a:t>Vrsta publikacije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/>
              <a:t>Vrsta dokumenta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/>
              <a:t>Jezik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775889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-132" t="16007" r="19404" b="4527"/>
          <a:stretch/>
        </p:blipFill>
        <p:spPr bwMode="auto">
          <a:xfrm>
            <a:off x="817581" y="365760"/>
            <a:ext cx="10607040" cy="6282465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549101" y="688489"/>
            <a:ext cx="3625327" cy="66697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ounded Rectangle 2"/>
          <p:cNvSpPr/>
          <p:nvPr/>
        </p:nvSpPr>
        <p:spPr>
          <a:xfrm>
            <a:off x="860612" y="2060449"/>
            <a:ext cx="1570616" cy="458777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5778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22" y="292129"/>
            <a:ext cx="8971877" cy="441063"/>
          </a:xfrm>
        </p:spPr>
        <p:txBody>
          <a:bodyPr>
            <a:noAutofit/>
          </a:bodyPr>
          <a:lstStyle/>
          <a:p>
            <a:r>
              <a:rPr lang="hr-HR" sz="3200" b="1" dirty="0" smtClean="0">
                <a:solidFill>
                  <a:srgbClr val="FCFCFC"/>
                </a:solidFill>
              </a:rPr>
              <a:t>Preporučene baze – humanističke znanosti</a:t>
            </a:r>
            <a:endParaRPr lang="hr-HR" sz="3200" b="1" dirty="0">
              <a:solidFill>
                <a:srgbClr val="FCFCFC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1822" y="1061300"/>
            <a:ext cx="6841863" cy="396360"/>
          </a:xfrm>
        </p:spPr>
        <p:txBody>
          <a:bodyPr/>
          <a:lstStyle/>
          <a:p>
            <a:r>
              <a:rPr lang="hr-HR" b="1" dirty="0" smtClean="0">
                <a:solidFill>
                  <a:schemeClr val="tx1"/>
                </a:solidFill>
              </a:rPr>
              <a:t>Baze u otvorenom pristupu – Open Access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22" y="1457660"/>
            <a:ext cx="11413862" cy="506506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u="sng" dirty="0">
                <a:hlinkClick r:id="rId2" tooltip="http://www.dart-europe.eu/basic-search.php"/>
              </a:rPr>
              <a:t>DART – Europe E-</a:t>
            </a:r>
            <a:r>
              <a:rPr lang="hr-HR" sz="2000" b="1" u="sng" dirty="0" err="1">
                <a:hlinkClick r:id="rId2" tooltip="http://www.dart-europe.eu/basic-search.php"/>
              </a:rPr>
              <a:t>theses</a:t>
            </a:r>
            <a:r>
              <a:rPr lang="hr-HR" sz="2000" b="1" u="sng" dirty="0">
                <a:hlinkClick r:id="rId2" tooltip="http://www.dart-europe.eu/basic-search.php"/>
              </a:rPr>
              <a:t> </a:t>
            </a:r>
            <a:r>
              <a:rPr lang="hr-HR" sz="2000" b="1" u="sng" dirty="0" smtClean="0">
                <a:hlinkClick r:id="rId2" tooltip="http://www.dart-europe.eu/basic-search.php"/>
              </a:rPr>
              <a:t>Portal</a:t>
            </a:r>
            <a:r>
              <a:rPr lang="hr-HR" sz="2000" b="1" dirty="0" smtClean="0"/>
              <a:t> 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dirty="0" smtClean="0"/>
              <a:t>Vrsta </a:t>
            </a:r>
            <a:r>
              <a:rPr lang="hr-HR" sz="2000" b="1" dirty="0"/>
              <a:t>baze:</a:t>
            </a:r>
            <a:r>
              <a:rPr lang="hr-HR" sz="2000" dirty="0"/>
              <a:t> Repozitorij </a:t>
            </a:r>
            <a:r>
              <a:rPr lang="hr-HR" sz="2000" dirty="0" smtClean="0"/>
              <a:t>/ </a:t>
            </a:r>
            <a:r>
              <a:rPr lang="hr-HR" sz="2000" b="1" dirty="0" smtClean="0"/>
              <a:t>Pristup</a:t>
            </a:r>
            <a:r>
              <a:rPr lang="hr-HR" sz="2000" b="1" dirty="0"/>
              <a:t>:</a:t>
            </a:r>
            <a:r>
              <a:rPr lang="hr-HR" sz="2000" dirty="0"/>
              <a:t> Otvoreni pristup </a:t>
            </a:r>
            <a:endParaRPr lang="hr-HR" sz="2000" dirty="0" smtClean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sz="2000" dirty="0" smtClean="0"/>
              <a:t>Portal </a:t>
            </a:r>
            <a:r>
              <a:rPr lang="hr-HR" sz="2000" dirty="0"/>
              <a:t>koji ujedinjuje više zbirki doktorskih disertacija europskih sveučilišta. Omogućen je pristup cjelovitim </a:t>
            </a:r>
            <a:r>
              <a:rPr lang="hr-HR" sz="2000" dirty="0" smtClean="0"/>
              <a:t>tekstovima.</a:t>
            </a:r>
            <a:endParaRPr lang="hr-HR" sz="20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u="sng" dirty="0">
                <a:hlinkClick r:id="rId3" tooltip="http://doaj.org"/>
              </a:rPr>
              <a:t>DOAJ – </a:t>
            </a:r>
            <a:r>
              <a:rPr lang="hr-HR" sz="2000" b="1" u="sng" dirty="0" err="1">
                <a:hlinkClick r:id="rId3" tooltip="http://doaj.org"/>
              </a:rPr>
              <a:t>Directory</a:t>
            </a:r>
            <a:r>
              <a:rPr lang="hr-HR" sz="2000" b="1" u="sng" dirty="0">
                <a:hlinkClick r:id="rId3" tooltip="http://doaj.org"/>
              </a:rPr>
              <a:t> </a:t>
            </a:r>
            <a:r>
              <a:rPr lang="hr-HR" sz="2000" b="1" u="sng" dirty="0" err="1">
                <a:hlinkClick r:id="rId3" tooltip="http://doaj.org"/>
              </a:rPr>
              <a:t>of</a:t>
            </a:r>
            <a:r>
              <a:rPr lang="hr-HR" sz="2000" b="1" u="sng" dirty="0">
                <a:hlinkClick r:id="rId3" tooltip="http://doaj.org"/>
              </a:rPr>
              <a:t> Open Access </a:t>
            </a:r>
            <a:r>
              <a:rPr lang="hr-HR" sz="2000" b="1" u="sng" dirty="0" err="1" smtClean="0">
                <a:hlinkClick r:id="rId3" tooltip="http://doaj.org"/>
              </a:rPr>
              <a:t>Journals</a:t>
            </a:r>
            <a:endParaRPr lang="hr-HR" sz="2000" b="1" u="sng" dirty="0" smtClean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dirty="0" smtClean="0"/>
              <a:t>Vrsta </a:t>
            </a:r>
            <a:r>
              <a:rPr lang="hr-HR" sz="2000" b="1" dirty="0"/>
              <a:t>baze:</a:t>
            </a:r>
            <a:r>
              <a:rPr lang="hr-HR" sz="2000" dirty="0"/>
              <a:t> Direktorij </a:t>
            </a:r>
            <a:r>
              <a:rPr lang="hr-HR" sz="2000" dirty="0" smtClean="0"/>
              <a:t>/ </a:t>
            </a:r>
            <a:r>
              <a:rPr lang="hr-HR" sz="2000" b="1" dirty="0" smtClean="0"/>
              <a:t>Pristup</a:t>
            </a:r>
            <a:r>
              <a:rPr lang="hr-HR" sz="2000" b="1" dirty="0"/>
              <a:t>:</a:t>
            </a:r>
            <a:r>
              <a:rPr lang="hr-HR" sz="2000" dirty="0"/>
              <a:t> Otvoreni </a:t>
            </a:r>
            <a:r>
              <a:rPr lang="hr-HR" sz="2000" dirty="0" smtClean="0"/>
              <a:t>pristup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sz="2000" dirty="0" smtClean="0"/>
              <a:t>Zbirka </a:t>
            </a:r>
            <a:r>
              <a:rPr lang="hr-HR" sz="2000" dirty="0"/>
              <a:t>znanstvenih i stručnih elektroničkih časopisa u otvorenom pristupu. </a:t>
            </a:r>
            <a:r>
              <a:rPr lang="hr-HR" sz="2000" dirty="0" smtClean="0"/>
              <a:t>Svaki </a:t>
            </a:r>
            <a:r>
              <a:rPr lang="hr-HR" sz="2000" dirty="0"/>
              <a:t>uključeni časopis mora proći recenzijski </a:t>
            </a:r>
            <a:r>
              <a:rPr lang="hr-HR" sz="2000" dirty="0" smtClean="0"/>
              <a:t>postupak. </a:t>
            </a:r>
            <a:endParaRPr lang="hr-HR" sz="20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u="sng" dirty="0">
                <a:hlinkClick r:id="rId4" tooltip="http://www.opendoar.org/search.php"/>
              </a:rPr>
              <a:t>DOAR – </a:t>
            </a:r>
            <a:r>
              <a:rPr lang="hr-HR" sz="2000" b="1" u="sng" dirty="0" err="1">
                <a:hlinkClick r:id="rId4" tooltip="http://www.opendoar.org/search.php"/>
              </a:rPr>
              <a:t>Directory</a:t>
            </a:r>
            <a:r>
              <a:rPr lang="hr-HR" sz="2000" b="1" u="sng" dirty="0">
                <a:hlinkClick r:id="rId4" tooltip="http://www.opendoar.org/search.php"/>
              </a:rPr>
              <a:t> </a:t>
            </a:r>
            <a:r>
              <a:rPr lang="hr-HR" sz="2000" b="1" u="sng" dirty="0" err="1">
                <a:hlinkClick r:id="rId4" tooltip="http://www.opendoar.org/search.php"/>
              </a:rPr>
              <a:t>of</a:t>
            </a:r>
            <a:r>
              <a:rPr lang="hr-HR" sz="2000" b="1" u="sng" dirty="0">
                <a:hlinkClick r:id="rId4" tooltip="http://www.opendoar.org/search.php"/>
              </a:rPr>
              <a:t> Open Access </a:t>
            </a:r>
            <a:r>
              <a:rPr lang="hr-HR" sz="2000" b="1" u="sng" dirty="0" err="1" smtClean="0">
                <a:hlinkClick r:id="rId4" tooltip="http://www.opendoar.org/search.php"/>
              </a:rPr>
              <a:t>Repositories</a:t>
            </a:r>
            <a:r>
              <a:rPr lang="hr-HR" sz="2000" b="1" u="sng" dirty="0" smtClean="0"/>
              <a:t>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dirty="0" smtClean="0"/>
              <a:t>Vrsta </a:t>
            </a:r>
            <a:r>
              <a:rPr lang="hr-HR" sz="2000" b="1" dirty="0"/>
              <a:t>baze:</a:t>
            </a:r>
            <a:r>
              <a:rPr lang="hr-HR" sz="2000" dirty="0"/>
              <a:t> Direktorij </a:t>
            </a:r>
            <a:r>
              <a:rPr lang="hr-HR" sz="2000" dirty="0" smtClean="0"/>
              <a:t>/ </a:t>
            </a:r>
            <a:r>
              <a:rPr lang="hr-HR" sz="2000" b="1" dirty="0" smtClean="0"/>
              <a:t>Pristup</a:t>
            </a:r>
            <a:r>
              <a:rPr lang="hr-HR" sz="2000" b="1" dirty="0"/>
              <a:t>:</a:t>
            </a:r>
            <a:r>
              <a:rPr lang="hr-HR" sz="2000" dirty="0"/>
              <a:t> Otvoreni </a:t>
            </a:r>
            <a:r>
              <a:rPr lang="hr-HR" sz="2000" dirty="0" smtClean="0"/>
              <a:t>pristup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sz="2000" dirty="0" smtClean="0"/>
              <a:t>Direktorij </a:t>
            </a:r>
            <a:r>
              <a:rPr lang="hr-HR" sz="2000" dirty="0"/>
              <a:t>institucijskih repozitorija u otvorenom pristupu (repozitoriji sveučilišta, instituta i sl.). Repozitoriji sadrže različite vrste </a:t>
            </a:r>
            <a:r>
              <a:rPr lang="hr-HR" sz="2000" dirty="0" smtClean="0"/>
              <a:t>radova. </a:t>
            </a:r>
          </a:p>
        </p:txBody>
      </p:sp>
    </p:spTree>
    <p:extLst>
      <p:ext uri="{BB962C8B-B14F-4D97-AF65-F5344CB8AC3E}">
        <p14:creationId xmlns:p14="http://schemas.microsoft.com/office/powerpoint/2010/main" val="3325474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79" y="85345"/>
            <a:ext cx="11134165" cy="647682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dirty="0" err="1" smtClean="0">
                <a:hlinkClick r:id="rId2" tooltip="http://www.openthesis.org/advancedSearch.html"/>
              </a:rPr>
              <a:t>OpenThesis</a:t>
            </a:r>
            <a:r>
              <a:rPr lang="hr-HR" sz="2000" b="1" dirty="0" smtClean="0"/>
              <a:t>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dirty="0" smtClean="0"/>
              <a:t>Vrsta </a:t>
            </a:r>
            <a:r>
              <a:rPr lang="hr-HR" sz="2000" b="1" dirty="0"/>
              <a:t>baze:</a:t>
            </a:r>
            <a:r>
              <a:rPr lang="hr-HR" sz="2000" dirty="0"/>
              <a:t> Repozitorij / </a:t>
            </a:r>
            <a:r>
              <a:rPr lang="hr-HR" sz="2000" b="1" dirty="0"/>
              <a:t>Pristup:</a:t>
            </a:r>
            <a:r>
              <a:rPr lang="hr-HR" sz="2000" dirty="0"/>
              <a:t> Otvoreni pristup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Repozitorij koji omogućava otvoren pristup znanstvenim tezama, doktorskim disertacijama i ostalim akademskim publikacijama.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dirty="0">
                <a:hlinkClick r:id="rId3" tooltip="http://road.issn.org/"/>
              </a:rPr>
              <a:t>ROAD – </a:t>
            </a:r>
            <a:r>
              <a:rPr lang="hr-HR" sz="2000" b="1" dirty="0" err="1">
                <a:hlinkClick r:id="rId3" tooltip="http://road.issn.org/"/>
              </a:rPr>
              <a:t>Directory</a:t>
            </a:r>
            <a:r>
              <a:rPr lang="hr-HR" sz="2000" b="1" dirty="0">
                <a:hlinkClick r:id="rId3" tooltip="http://road.issn.org/"/>
              </a:rPr>
              <a:t> </a:t>
            </a:r>
            <a:r>
              <a:rPr lang="hr-HR" sz="2000" b="1" dirty="0" err="1">
                <a:hlinkClick r:id="rId3" tooltip="http://road.issn.org/"/>
              </a:rPr>
              <a:t>of</a:t>
            </a:r>
            <a:r>
              <a:rPr lang="hr-HR" sz="2000" b="1" dirty="0">
                <a:hlinkClick r:id="rId3" tooltip="http://road.issn.org/"/>
              </a:rPr>
              <a:t> Open Access </a:t>
            </a:r>
            <a:r>
              <a:rPr lang="hr-HR" sz="2000" b="1" dirty="0" err="1">
                <a:hlinkClick r:id="rId3" tooltip="http://road.issn.org/"/>
              </a:rPr>
              <a:t>Scholarly</a:t>
            </a:r>
            <a:r>
              <a:rPr lang="hr-HR" sz="2000" b="1" dirty="0">
                <a:hlinkClick r:id="rId3" tooltip="http://road.issn.org/"/>
              </a:rPr>
              <a:t> Resources</a:t>
            </a:r>
            <a:r>
              <a:rPr lang="hr-HR" sz="2000" b="1" dirty="0"/>
              <a:t> </a:t>
            </a:r>
            <a:endParaRPr lang="hr-HR" sz="2000" b="1" dirty="0" smtClean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dirty="0" smtClean="0"/>
              <a:t>Vrsta </a:t>
            </a:r>
            <a:r>
              <a:rPr lang="hr-HR" sz="2000" b="1" dirty="0"/>
              <a:t>baze:</a:t>
            </a:r>
            <a:r>
              <a:rPr lang="hr-HR" sz="2000" dirty="0"/>
              <a:t> Direktorij /</a:t>
            </a:r>
            <a:r>
              <a:rPr lang="hr-HR" sz="2000" b="1" dirty="0"/>
              <a:t>Pristup:</a:t>
            </a:r>
            <a:r>
              <a:rPr lang="hr-HR" sz="2000" dirty="0"/>
              <a:t> Otvoreni pristup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Direktorij akademskih izvora, omogućava otvoren pristup bibliografskim zapisima iz Upisnika ISSN-a: znanstvenih časopisa, zbornika radova, nakladničkih cjelina i akademskih repozitorija koji objavljuju sadržaje na internetu istodobno s objavljivanjem tiskanoga izdanja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dirty="0" smtClean="0">
                <a:hlinkClick r:id="rId4" tooltip="https://scholar.google.hr/"/>
              </a:rPr>
              <a:t>Google </a:t>
            </a:r>
            <a:r>
              <a:rPr lang="hr-HR" sz="2000" b="1" dirty="0" err="1" smtClean="0">
                <a:hlinkClick r:id="rId4" tooltip="https://scholar.google.hr/"/>
              </a:rPr>
              <a:t>Scholar</a:t>
            </a:r>
            <a:r>
              <a:rPr lang="hr-HR" sz="2000" b="1" dirty="0" smtClean="0"/>
              <a:t> </a:t>
            </a:r>
            <a:endParaRPr lang="hr-HR" sz="2000" b="1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dirty="0" smtClean="0"/>
              <a:t> Pristup</a:t>
            </a:r>
            <a:r>
              <a:rPr lang="hr-HR" sz="2000" b="1" dirty="0"/>
              <a:t>:</a:t>
            </a:r>
            <a:r>
              <a:rPr lang="hr-HR" sz="2000" dirty="0"/>
              <a:t> Otvoreni </a:t>
            </a:r>
            <a:r>
              <a:rPr lang="hr-HR" sz="2000" dirty="0" smtClean="0"/>
              <a:t>pristup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sz="2000" dirty="0" smtClean="0"/>
              <a:t>Jednostavan</a:t>
            </a:r>
            <a:r>
              <a:rPr lang="hr-HR" sz="2000" b="1" dirty="0" smtClean="0"/>
              <a:t> </a:t>
            </a:r>
            <a:r>
              <a:rPr lang="hr-HR" sz="2000" dirty="0" smtClean="0"/>
              <a:t>pretraživač</a:t>
            </a:r>
            <a:r>
              <a:rPr lang="hr-HR" sz="2000" b="1" dirty="0" smtClean="0"/>
              <a:t> </a:t>
            </a:r>
            <a:r>
              <a:rPr lang="hr-HR" sz="2000" dirty="0" smtClean="0"/>
              <a:t>znanstvene literature, pretražuje različite izvore iz više znanstvenih disciplina.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u="sng" dirty="0" smtClean="0">
                <a:hlinkClick r:id="rId5" tooltip="http://hrcak.srce.hr/"/>
              </a:rPr>
              <a:t>Hrčak </a:t>
            </a:r>
            <a:r>
              <a:rPr lang="hr-HR" sz="2000" b="1" u="sng" dirty="0">
                <a:hlinkClick r:id="rId5" tooltip="http://hrcak.srce.hr/"/>
              </a:rPr>
              <a:t>– Portal znanstvenih časopisa Republike </a:t>
            </a:r>
            <a:r>
              <a:rPr lang="hr-HR" sz="2000" b="1" u="sng" dirty="0" smtClean="0">
                <a:hlinkClick r:id="rId5" tooltip="http://hrcak.srce.hr/"/>
              </a:rPr>
              <a:t>Hrvatske</a:t>
            </a:r>
            <a:endParaRPr lang="hr-HR" sz="2000" b="1" u="sng" dirty="0" smtClean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dirty="0" smtClean="0"/>
              <a:t>Vrsta </a:t>
            </a:r>
            <a:r>
              <a:rPr lang="hr-HR" sz="2000" b="1" dirty="0"/>
              <a:t>baze:</a:t>
            </a:r>
            <a:r>
              <a:rPr lang="hr-HR" sz="2000" dirty="0"/>
              <a:t> Baza cjelovitih tekstova </a:t>
            </a:r>
            <a:r>
              <a:rPr lang="hr-HR" sz="2000" b="1" dirty="0"/>
              <a:t>Pristup:</a:t>
            </a:r>
            <a:r>
              <a:rPr lang="hr-HR" sz="2000" dirty="0"/>
              <a:t> Otvoreni pristup </a:t>
            </a:r>
          </a:p>
          <a:p>
            <a:pPr lvl="1">
              <a:buClr>
                <a:srgbClr val="D85F14"/>
              </a:buClr>
              <a:buFont typeface="Wingdings" panose="05000000000000000000" pitchFamily="2" charset="2"/>
              <a:buChar char="§"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652790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5745" y="223024"/>
            <a:ext cx="10426147" cy="527125"/>
          </a:xfrm>
        </p:spPr>
        <p:txBody>
          <a:bodyPr/>
          <a:lstStyle/>
          <a:p>
            <a:r>
              <a:rPr lang="hr-H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Baze – nacionalna licenca / licenca Sveučilišta u Zagrebu</a:t>
            </a:r>
            <a:endParaRPr lang="hr-HR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968189"/>
            <a:ext cx="11082363" cy="5637006"/>
          </a:xfrm>
        </p:spPr>
        <p:txBody>
          <a:bodyPr numCol="2">
            <a:normAutofit/>
          </a:bodyPr>
          <a:lstStyle/>
          <a:p>
            <a:pPr marL="0" indent="0">
              <a:buClr>
                <a:srgbClr val="D85F14"/>
              </a:buClr>
              <a:buNone/>
            </a:pPr>
            <a:r>
              <a:rPr lang="hr-HR" sz="2400" b="1" dirty="0" smtClean="0">
                <a:sym typeface="Wingdings" panose="05000000000000000000" pitchFamily="2" charset="2"/>
              </a:rPr>
              <a:t>Baze cjelovitih tekstova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u="sng" dirty="0" err="1" smtClean="0">
                <a:hlinkClick r:id="rId2" tooltip="http://search.ebscohost.com/login.aspx?authtype=ip,shib&amp;profile=ehost&amp;defaultdb=a9h"/>
              </a:rPr>
              <a:t>Academic</a:t>
            </a:r>
            <a:r>
              <a:rPr lang="hr-HR" sz="2000" b="1" u="sng" dirty="0" smtClean="0">
                <a:hlinkClick r:id="rId2" tooltip="http://search.ebscohost.com/login.aspx?authtype=ip,shib&amp;profile=ehost&amp;defaultdb=a9h"/>
              </a:rPr>
              <a:t> </a:t>
            </a:r>
            <a:r>
              <a:rPr lang="hr-HR" sz="2000" b="1" u="sng" dirty="0">
                <a:hlinkClick r:id="rId2" tooltip="http://search.ebscohost.com/login.aspx?authtype=ip,shib&amp;profile=ehost&amp;defaultdb=a9h"/>
              </a:rPr>
              <a:t>Search </a:t>
            </a:r>
            <a:r>
              <a:rPr lang="hr-HR" sz="2000" b="1" u="sng" dirty="0" err="1" smtClean="0">
                <a:hlinkClick r:id="rId2" tooltip="http://search.ebscohost.com/login.aspx?authtype=ip,shib&amp;profile=ehost&amp;defaultdb=a9h"/>
              </a:rPr>
              <a:t>Complete</a:t>
            </a:r>
            <a:endParaRPr lang="hr-HR" sz="2000" dirty="0" smtClean="0"/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u="sng" dirty="0" err="1" smtClean="0">
                <a:hlinkClick r:id="rId3" tooltip="https://www.cambridge.org/core#"/>
              </a:rPr>
              <a:t>Cambridge</a:t>
            </a:r>
            <a:r>
              <a:rPr lang="hr-HR" sz="2000" b="1" u="sng" dirty="0" smtClean="0">
                <a:hlinkClick r:id="rId3" tooltip="https://www.cambridge.org/core#"/>
              </a:rPr>
              <a:t> </a:t>
            </a:r>
            <a:r>
              <a:rPr lang="hr-HR" sz="2000" b="1" u="sng" dirty="0" err="1" smtClean="0">
                <a:hlinkClick r:id="rId3" tooltip="https://www.cambridge.org/core#"/>
              </a:rPr>
              <a:t>Journals</a:t>
            </a:r>
            <a:endParaRPr lang="hr-HR" sz="2000" dirty="0" smtClean="0"/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u="sng" dirty="0" smtClean="0">
                <a:hlinkClick r:id="rId4" tooltip="http://www.jstor.org/"/>
              </a:rPr>
              <a:t>JSTOR</a:t>
            </a:r>
            <a:endParaRPr lang="hr-HR" sz="2000" dirty="0" smtClean="0"/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u="sng" dirty="0" err="1">
                <a:hlinkClick r:id="rId5" tooltip="http://www.oxfordjournals.org/en/our-journals/index.html"/>
              </a:rPr>
              <a:t>Oxford</a:t>
            </a:r>
            <a:r>
              <a:rPr lang="hr-HR" sz="2000" b="1" u="sng" dirty="0">
                <a:hlinkClick r:id="rId5" tooltip="http://www.oxfordjournals.org/en/our-journals/index.html"/>
              </a:rPr>
              <a:t> </a:t>
            </a:r>
            <a:r>
              <a:rPr lang="hr-HR" sz="2000" b="1" u="sng" dirty="0" err="1" smtClean="0">
                <a:hlinkClick r:id="rId5" tooltip="http://www.oxfordjournals.org/en/our-journals/index.html"/>
              </a:rPr>
              <a:t>Journals</a:t>
            </a:r>
            <a:endParaRPr lang="hr-HR" sz="2000" dirty="0"/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u="sng" dirty="0" smtClean="0">
                <a:hlinkClick r:id="rId6" tooltip="https://www.degruyter.com/browse?type_0=journals"/>
              </a:rPr>
              <a:t>De </a:t>
            </a:r>
            <a:r>
              <a:rPr lang="hr-HR" sz="2000" b="1" u="sng" dirty="0" err="1" smtClean="0">
                <a:hlinkClick r:id="rId6" tooltip="https://www.degruyter.com/browse?type_0=journals"/>
              </a:rPr>
              <a:t>Gruyter</a:t>
            </a:r>
            <a:endParaRPr lang="hr-HR" sz="2000" dirty="0"/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u="sng" dirty="0" err="1">
                <a:hlinkClick r:id="rId7" tooltip="https://search.ebscohost.com/Community.aspx?community=y&amp;lp=login.asp&amp;ref=https%3a%2f%2fwww.google.hr%2f&amp;authtype=ip&amp;ugt=723731463C1635673726356632953E9221E369D36113699363E327E330133603&amp;stsug=AiczUMeHJs-2NzElVgdhtuna9Q0rL0sKfuXhkdcamMpJez72xkGV-wBpnkDDZ7D7"/>
              </a:rPr>
              <a:t>Academic</a:t>
            </a:r>
            <a:r>
              <a:rPr lang="hr-HR" sz="2000" b="1" u="sng" dirty="0">
                <a:hlinkClick r:id="rId7" tooltip="https://search.ebscohost.com/Community.aspx?community=y&amp;lp=login.asp&amp;ref=https%3a%2f%2fwww.google.hr%2f&amp;authtype=ip&amp;ugt=723731463C1635673726356632953E9221E369D36113699363E327E330133603&amp;stsug=AiczUMeHJs-2NzElVgdhtuna9Q0rL0sKfuXhkdcamMpJez72xkGV-wBpnkDDZ7D7"/>
              </a:rPr>
              <a:t> Search </a:t>
            </a:r>
            <a:r>
              <a:rPr lang="hr-HR" sz="2000" b="1" u="sng" dirty="0" err="1" smtClean="0">
                <a:hlinkClick r:id="rId7" tooltip="https://search.ebscohost.com/Community.aspx?community=y&amp;lp=login.asp&amp;ref=https%3a%2f%2fwww.google.hr%2f&amp;authtype=ip&amp;ugt=723731463C1635673726356632953E9221E369D36113699363E327E330133603&amp;stsug=AiczUMeHJs-2NzElVgdhtuna9Q0rL0sKfuXhkdcamMpJez72xkGV-wBpnkDDZ7D7"/>
              </a:rPr>
              <a:t>Ultimate</a:t>
            </a:r>
            <a:endParaRPr lang="hr-HR" sz="2000" dirty="0"/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u="sng" dirty="0" err="1">
                <a:hlinkClick r:id="rId8" tooltip="https://www.bloomsburycollections.com/about/collections"/>
              </a:rPr>
              <a:t>Bloomsbury</a:t>
            </a:r>
            <a:r>
              <a:rPr lang="hr-HR" sz="2000" b="1" u="sng" dirty="0">
                <a:hlinkClick r:id="rId8" tooltip="https://www.bloomsburycollections.com/about/collections"/>
              </a:rPr>
              <a:t> </a:t>
            </a:r>
            <a:r>
              <a:rPr lang="hr-HR" sz="2000" b="1" u="sng" dirty="0" err="1">
                <a:hlinkClick r:id="rId8" tooltip="https://www.bloomsburycollections.com/about/collections"/>
              </a:rPr>
              <a:t>eBook</a:t>
            </a:r>
            <a:r>
              <a:rPr lang="hr-HR" sz="2000" b="1" u="sng" dirty="0">
                <a:hlinkClick r:id="rId8" tooltip="https://www.bloomsburycollections.com/about/collections"/>
              </a:rPr>
              <a:t> </a:t>
            </a:r>
            <a:r>
              <a:rPr lang="hr-HR" sz="2000" b="1" u="sng" dirty="0" err="1" smtClean="0">
                <a:hlinkClick r:id="rId8" tooltip="https://www.bloomsburycollections.com/about/collections"/>
              </a:rPr>
              <a:t>Collections</a:t>
            </a:r>
            <a:endParaRPr lang="hr-HR" sz="2000" dirty="0"/>
          </a:p>
          <a:p>
            <a:pPr>
              <a:buClr>
                <a:srgbClr val="D85F14"/>
              </a:buClr>
              <a:buFont typeface="Wingdings" panose="05000000000000000000" pitchFamily="2" charset="2"/>
              <a:buChar char="Ø"/>
            </a:pPr>
            <a:endParaRPr lang="hr-HR" sz="2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61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688" y="103258"/>
            <a:ext cx="7954901" cy="870344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hr-H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Digitalni repozitorij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08" y="1204856"/>
            <a:ext cx="10891663" cy="541109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Pohranjuje radove nastale </a:t>
            </a:r>
            <a:r>
              <a:rPr lang="pl-PL" sz="2600" dirty="0"/>
              <a:t>radom ustanove, odnosno njenih djelatnika i </a:t>
            </a:r>
            <a:r>
              <a:rPr lang="pl-PL" sz="2600" dirty="0" smtClean="0"/>
              <a:t>studenata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Ocjenske</a:t>
            </a:r>
            <a:r>
              <a:rPr lang="hr-H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radove </a:t>
            </a:r>
            <a:r>
              <a:rPr lang="hr-HR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studenata MA </a:t>
            </a:r>
            <a:r>
              <a:rPr lang="hr-H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završne /magistarske /diplomske  radove </a:t>
            </a:r>
            <a:r>
              <a:rPr lang="hr-HR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doktorske </a:t>
            </a:r>
            <a:r>
              <a:rPr lang="hr-H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disertacije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Stručne i znanstvene radove djelatnika MA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Knjižnica pohranjuje </a:t>
            </a:r>
            <a:r>
              <a:rPr lang="hr-H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tiskane</a:t>
            </a:r>
            <a:r>
              <a:rPr lang="hr-H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primjerke radova studenata I., II., VIII. odsjeka, te iznimno druge tematski značajne radove</a:t>
            </a:r>
          </a:p>
          <a:p>
            <a:pPr algn="ctr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Pretraživi</a:t>
            </a:r>
            <a:r>
              <a:rPr lang="hr-H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preko online kataloga Knjižnice MA  </a:t>
            </a:r>
            <a:r>
              <a:rPr lang="hr-HR" sz="2600" b="1" i="1" u="sng" dirty="0">
                <a:solidFill>
                  <a:srgbClr val="92D050"/>
                </a:solidFill>
              </a:rPr>
              <a:t>muza.zaki.com.hr</a:t>
            </a:r>
          </a:p>
          <a:p>
            <a:pPr algn="ctr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Tiskani primjerci </a:t>
            </a:r>
            <a:r>
              <a:rPr lang="hr-HR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mogu se koristiti </a:t>
            </a:r>
            <a:r>
              <a:rPr lang="hr-HR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samo u čitaonici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 digitalnom </a:t>
            </a:r>
            <a:r>
              <a:rPr lang="hr-H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obliku dostupni su </a:t>
            </a:r>
            <a:r>
              <a:rPr lang="hr-H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svi diplomski radovi od 2009. do danas, te odabrani skenirani stariji radovi  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Dostupni preko digitalnog repozitorija DABAR </a:t>
            </a:r>
            <a:r>
              <a:rPr lang="hr-H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</a:t>
            </a: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://</a:t>
            </a:r>
            <a:r>
              <a:rPr lang="hr-HR" sz="24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drma.muza.unizg.hr/</a:t>
            </a:r>
            <a:endParaRPr lang="hr-H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0067">
            <a:off x="72911" y="247995"/>
            <a:ext cx="1840198" cy="10364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87826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187" y="322730"/>
            <a:ext cx="10542494" cy="6185646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D85F14"/>
              </a:buClr>
              <a:buNone/>
            </a:pPr>
            <a:r>
              <a:rPr lang="hr-HR" sz="2400" b="1" dirty="0" err="1"/>
              <a:t>Citatne</a:t>
            </a:r>
            <a:r>
              <a:rPr lang="hr-HR" sz="2400" b="1" dirty="0"/>
              <a:t> baze</a:t>
            </a:r>
          </a:p>
          <a:p>
            <a:pPr>
              <a:buClr>
                <a:srgbClr val="D85F14"/>
              </a:buClr>
              <a:buFont typeface="Wingdings" panose="05000000000000000000" pitchFamily="2" charset="2"/>
              <a:buChar char="Ø"/>
            </a:pPr>
            <a:endParaRPr lang="hr-HR" b="1" u="sng" dirty="0" smtClean="0">
              <a:hlinkClick r:id="rId2" tooltip="http://apps.webofknowledge.com/WOS_GeneralSearch_input.do?product=WOS&amp;SID=Z1t3nWVwCWe7SzlWQyK&amp;search_mode=GeneralSearch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u="sng" dirty="0" smtClean="0">
                <a:hlinkClick r:id="rId2" tooltip="http://apps.webofknowledge.com/WOS_GeneralSearch_input.do?product=WOS&amp;SID=Z1t3nWVwCWe7SzlWQyK&amp;search_mode=GeneralSearch"/>
              </a:rPr>
              <a:t>Arts &amp; </a:t>
            </a:r>
            <a:r>
              <a:rPr lang="hr-HR" sz="2000" b="1" u="sng" dirty="0" err="1" smtClean="0">
                <a:hlinkClick r:id="rId2" tooltip="http://apps.webofknowledge.com/WOS_GeneralSearch_input.do?product=WOS&amp;SID=Z1t3nWVwCWe7SzlWQyK&amp;search_mode=GeneralSearch"/>
              </a:rPr>
              <a:t>Humanities</a:t>
            </a:r>
            <a:r>
              <a:rPr lang="hr-HR" sz="2000" b="1" u="sng" dirty="0" smtClean="0">
                <a:hlinkClick r:id="rId2" tooltip="http://apps.webofknowledge.com/WOS_GeneralSearch_input.do?product=WOS&amp;SID=Z1t3nWVwCWe7SzlWQyK&amp;search_mode=GeneralSearch"/>
              </a:rPr>
              <a:t> </a:t>
            </a:r>
            <a:r>
              <a:rPr lang="hr-HR" sz="2000" b="1" u="sng" dirty="0" err="1" smtClean="0">
                <a:hlinkClick r:id="rId2" tooltip="http://apps.webofknowledge.com/WOS_GeneralSearch_input.do?product=WOS&amp;SID=Z1t3nWVwCWe7SzlWQyK&amp;search_mode=GeneralSearch"/>
              </a:rPr>
              <a:t>Citation</a:t>
            </a:r>
            <a:r>
              <a:rPr lang="hr-HR" sz="2000" b="1" u="sng" dirty="0" smtClean="0">
                <a:hlinkClick r:id="rId2" tooltip="http://apps.webofknowledge.com/WOS_GeneralSearch_input.do?product=WOS&amp;SID=Z1t3nWVwCWe7SzlWQyK&amp;search_mode=GeneralSearch"/>
              </a:rPr>
              <a:t> Index (A&amp;HCI)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u="sng" dirty="0" err="1" smtClean="0">
                <a:hlinkClick r:id="rId2" tooltip="http://apps.webofknowledge.com/WOS_GeneralSearch_input.do?product=WOS&amp;SID=Z1t3nWVwCWe7SzlWQyK&amp;search_mode=GeneralSearch"/>
              </a:rPr>
              <a:t>Conference</a:t>
            </a:r>
            <a:r>
              <a:rPr lang="hr-HR" sz="2000" b="1" u="sng" dirty="0" smtClean="0">
                <a:hlinkClick r:id="rId2" tooltip="http://apps.webofknowledge.com/WOS_GeneralSearch_input.do?product=WOS&amp;SID=Z1t3nWVwCWe7SzlWQyK&amp;search_mode=GeneralSearch"/>
              </a:rPr>
              <a:t> </a:t>
            </a:r>
            <a:r>
              <a:rPr lang="hr-HR" sz="2000" b="1" u="sng" dirty="0" err="1">
                <a:hlinkClick r:id="rId2" tooltip="http://apps.webofknowledge.com/WOS_GeneralSearch_input.do?product=WOS&amp;SID=Z1t3nWVwCWe7SzlWQyK&amp;search_mode=GeneralSearch"/>
              </a:rPr>
              <a:t>Proceedings</a:t>
            </a:r>
            <a:r>
              <a:rPr lang="hr-HR" sz="2000" b="1" u="sng" dirty="0">
                <a:hlinkClick r:id="rId2" tooltip="http://apps.webofknowledge.com/WOS_GeneralSearch_input.do?product=WOS&amp;SID=Z1t3nWVwCWe7SzlWQyK&amp;search_mode=GeneralSearch"/>
              </a:rPr>
              <a:t> </a:t>
            </a:r>
            <a:r>
              <a:rPr lang="hr-HR" sz="2000" b="1" u="sng" dirty="0" err="1">
                <a:hlinkClick r:id="rId2" tooltip="http://apps.webofknowledge.com/WOS_GeneralSearch_input.do?product=WOS&amp;SID=Z1t3nWVwCWe7SzlWQyK&amp;search_mode=GeneralSearch"/>
              </a:rPr>
              <a:t>Citation</a:t>
            </a:r>
            <a:r>
              <a:rPr lang="hr-HR" sz="2000" b="1" u="sng" dirty="0">
                <a:hlinkClick r:id="rId2" tooltip="http://apps.webofknowledge.com/WOS_GeneralSearch_input.do?product=WOS&amp;SID=Z1t3nWVwCWe7SzlWQyK&amp;search_mode=GeneralSearch"/>
              </a:rPr>
              <a:t> Index (CPCI</a:t>
            </a:r>
            <a:r>
              <a:rPr lang="hr-HR" sz="2000" b="1" u="sng" dirty="0" smtClean="0">
                <a:hlinkClick r:id="rId2" tooltip="http://apps.webofknowledge.com/WOS_GeneralSearch_input.do?product=WOS&amp;SID=Z1t3nWVwCWe7SzlWQyK&amp;search_mode=GeneralSearch"/>
              </a:rPr>
              <a:t>)</a:t>
            </a:r>
            <a:endParaRPr lang="hr-HR" sz="20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u="sng" dirty="0" err="1" smtClean="0">
                <a:hlinkClick r:id="rId3" tooltip="http://apps.webofknowledge.com/UA_GeneralSearch_input.do?product=UA&amp;SID=Z1t3nWVwCWe7SzlWQyK&amp;search_mode=GeneralSearch"/>
              </a:rPr>
              <a:t>Book</a:t>
            </a:r>
            <a:r>
              <a:rPr lang="hr-HR" sz="2000" b="1" u="sng" dirty="0" smtClean="0">
                <a:hlinkClick r:id="rId3" tooltip="http://apps.webofknowledge.com/UA_GeneralSearch_input.do?product=UA&amp;SID=Z1t3nWVwCWe7SzlWQyK&amp;search_mode=GeneralSearch"/>
              </a:rPr>
              <a:t> </a:t>
            </a:r>
            <a:r>
              <a:rPr lang="hr-HR" sz="2000" b="1" u="sng" dirty="0" err="1">
                <a:hlinkClick r:id="rId3" tooltip="http://apps.webofknowledge.com/UA_GeneralSearch_input.do?product=UA&amp;SID=Z1t3nWVwCWe7SzlWQyK&amp;search_mode=GeneralSearch"/>
              </a:rPr>
              <a:t>Citation</a:t>
            </a:r>
            <a:r>
              <a:rPr lang="hr-HR" sz="2000" b="1" u="sng" dirty="0">
                <a:hlinkClick r:id="rId3" tooltip="http://apps.webofknowledge.com/UA_GeneralSearch_input.do?product=UA&amp;SID=Z1t3nWVwCWe7SzlWQyK&amp;search_mode=GeneralSearch"/>
              </a:rPr>
              <a:t> Index (BKCI</a:t>
            </a:r>
            <a:r>
              <a:rPr lang="hr-HR" sz="2000" b="1" u="sng" dirty="0" smtClean="0">
                <a:hlinkClick r:id="rId3" tooltip="http://apps.webofknowledge.com/UA_GeneralSearch_input.do?product=UA&amp;SID=Z1t3nWVwCWe7SzlWQyK&amp;search_mode=GeneralSearch"/>
              </a:rPr>
              <a:t>)</a:t>
            </a:r>
            <a:endParaRPr lang="hr-HR" sz="20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u="sng" dirty="0">
                <a:hlinkClick r:id="rId4" tooltip="http://apps.webofknowledge.com/DRCI_GeneralSearch_input.do?product=DRCI&amp;SID=W2lTeccvlnd6Slyee22&amp;search_mode=GeneralSearch"/>
              </a:rPr>
              <a:t>Data </a:t>
            </a:r>
            <a:r>
              <a:rPr lang="hr-HR" sz="2000" b="1" u="sng" dirty="0" err="1">
                <a:hlinkClick r:id="rId4" tooltip="http://apps.webofknowledge.com/DRCI_GeneralSearch_input.do?product=DRCI&amp;SID=W2lTeccvlnd6Slyee22&amp;search_mode=GeneralSearch"/>
              </a:rPr>
              <a:t>Citation</a:t>
            </a:r>
            <a:r>
              <a:rPr lang="hr-HR" sz="2000" b="1" u="sng" dirty="0">
                <a:hlinkClick r:id="rId4" tooltip="http://apps.webofknowledge.com/DRCI_GeneralSearch_input.do?product=DRCI&amp;SID=W2lTeccvlnd6Slyee22&amp;search_mode=GeneralSearch"/>
              </a:rPr>
              <a:t> Index (DCI</a:t>
            </a:r>
            <a:r>
              <a:rPr lang="hr-HR" sz="2000" b="1" u="sng" dirty="0" smtClean="0">
                <a:hlinkClick r:id="rId4" tooltip="http://apps.webofknowledge.com/DRCI_GeneralSearch_input.do?product=DRCI&amp;SID=W2lTeccvlnd6Slyee22&amp;search_mode=GeneralSearch"/>
              </a:rPr>
              <a:t>)</a:t>
            </a:r>
            <a:endParaRPr lang="hr-HR" sz="20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u="sng" dirty="0" err="1">
                <a:hlinkClick r:id="rId5" tooltip="http://apps.webofknowledge.com/SCIELO_ClearGeneralSearch.do?action=clear&amp;product=SCIELO&amp;search_mode=GeneralSearch&amp;SID=S1buAOeQhjfaDtpTp9G"/>
              </a:rPr>
              <a:t>SciELO</a:t>
            </a:r>
            <a:r>
              <a:rPr lang="hr-HR" sz="2000" b="1" u="sng" dirty="0">
                <a:hlinkClick r:id="rId5" tooltip="http://apps.webofknowledge.com/SCIELO_ClearGeneralSearch.do?action=clear&amp;product=SCIELO&amp;search_mode=GeneralSearch&amp;SID=S1buAOeQhjfaDtpTp9G"/>
              </a:rPr>
              <a:t> </a:t>
            </a:r>
            <a:r>
              <a:rPr lang="hr-HR" sz="2000" b="1" u="sng" dirty="0" err="1">
                <a:hlinkClick r:id="rId5" tooltip="http://apps.webofknowledge.com/SCIELO_ClearGeneralSearch.do?action=clear&amp;product=SCIELO&amp;search_mode=GeneralSearch&amp;SID=S1buAOeQhjfaDtpTp9G"/>
              </a:rPr>
              <a:t>Citation</a:t>
            </a:r>
            <a:r>
              <a:rPr lang="hr-HR" sz="2000" b="1" u="sng" dirty="0">
                <a:hlinkClick r:id="rId5" tooltip="http://apps.webofknowledge.com/SCIELO_ClearGeneralSearch.do?action=clear&amp;product=SCIELO&amp;search_mode=GeneralSearch&amp;SID=S1buAOeQhjfaDtpTp9G"/>
              </a:rPr>
              <a:t> </a:t>
            </a:r>
            <a:r>
              <a:rPr lang="hr-HR" sz="2000" b="1" u="sng" dirty="0" smtClean="0">
                <a:hlinkClick r:id="rId5" tooltip="http://apps.webofknowledge.com/SCIELO_ClearGeneralSearch.do?action=clear&amp;product=SCIELO&amp;search_mode=GeneralSearch&amp;SID=S1buAOeQhjfaDtpTp9G"/>
              </a:rPr>
              <a:t>Indeks</a:t>
            </a:r>
            <a:endParaRPr lang="hr-HR" sz="2000" b="1" u="sng" dirty="0" smtClean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u="sng" dirty="0" err="1" smtClean="0">
                <a:hlinkClick r:id="rId6" tooltip="http://apps.webofknowledge.com/WOS_GeneralSearch_input.do?product=WOS&amp;search_mode=GeneralSearch&amp;preferencesSaved=&amp;SID=V1SZQoAkaIA8sPCNmd8"/>
              </a:rPr>
              <a:t>Emerging</a:t>
            </a:r>
            <a:r>
              <a:rPr lang="hr-HR" sz="2000" b="1" u="sng" dirty="0" smtClean="0">
                <a:hlinkClick r:id="rId6" tooltip="http://apps.webofknowledge.com/WOS_GeneralSearch_input.do?product=WOS&amp;search_mode=GeneralSearch&amp;preferencesSaved=&amp;SID=V1SZQoAkaIA8sPCNmd8"/>
              </a:rPr>
              <a:t> </a:t>
            </a:r>
            <a:r>
              <a:rPr lang="hr-HR" sz="2000" b="1" u="sng" dirty="0" err="1">
                <a:hlinkClick r:id="rId6" tooltip="http://apps.webofknowledge.com/WOS_GeneralSearch_input.do?product=WOS&amp;search_mode=GeneralSearch&amp;preferencesSaved=&amp;SID=V1SZQoAkaIA8sPCNmd8"/>
              </a:rPr>
              <a:t>Sources</a:t>
            </a:r>
            <a:r>
              <a:rPr lang="hr-HR" sz="2000" b="1" u="sng" dirty="0">
                <a:hlinkClick r:id="rId6" tooltip="http://apps.webofknowledge.com/WOS_GeneralSearch_input.do?product=WOS&amp;search_mode=GeneralSearch&amp;preferencesSaved=&amp;SID=V1SZQoAkaIA8sPCNmd8"/>
              </a:rPr>
              <a:t> </a:t>
            </a:r>
            <a:r>
              <a:rPr lang="hr-HR" sz="2000" b="1" u="sng" dirty="0" err="1">
                <a:hlinkClick r:id="rId6" tooltip="http://apps.webofknowledge.com/WOS_GeneralSearch_input.do?product=WOS&amp;search_mode=GeneralSearch&amp;preferencesSaved=&amp;SID=V1SZQoAkaIA8sPCNmd8"/>
              </a:rPr>
              <a:t>Citation</a:t>
            </a:r>
            <a:r>
              <a:rPr lang="hr-HR" sz="2000" b="1" u="sng" dirty="0">
                <a:hlinkClick r:id="rId6" tooltip="http://apps.webofknowledge.com/WOS_GeneralSearch_input.do?product=WOS&amp;search_mode=GeneralSearch&amp;preferencesSaved=&amp;SID=V1SZQoAkaIA8sPCNmd8"/>
              </a:rPr>
              <a:t> Index (</a:t>
            </a:r>
            <a:r>
              <a:rPr lang="hr-HR" sz="2000" b="1" u="sng" dirty="0" smtClean="0">
                <a:hlinkClick r:id="rId6" tooltip="http://apps.webofknowledge.com/WOS_GeneralSearch_input.do?product=WOS&amp;search_mode=GeneralSearch&amp;preferencesSaved=&amp;SID=V1SZQoAkaIA8sPCNmd8"/>
              </a:rPr>
              <a:t>ESCI)</a:t>
            </a:r>
            <a:endParaRPr lang="hr-HR" sz="2000" dirty="0"/>
          </a:p>
          <a:p>
            <a:pPr>
              <a:buClr>
                <a:srgbClr val="D85F14"/>
              </a:buClr>
              <a:buFont typeface="Wingdings" panose="05000000000000000000" pitchFamily="2" charset="2"/>
              <a:buChar char="Ø"/>
            </a:pPr>
            <a:endParaRPr lang="hr-HR" sz="2400" b="1" dirty="0" smtClean="0"/>
          </a:p>
          <a:p>
            <a:pPr marL="0" indent="0">
              <a:buClr>
                <a:srgbClr val="D85F14"/>
              </a:buClr>
              <a:buNone/>
            </a:pPr>
            <a:r>
              <a:rPr lang="hr-HR" sz="2400" b="1" dirty="0" smtClean="0"/>
              <a:t>Repozitorij </a:t>
            </a:r>
            <a:endParaRPr lang="hr-HR" sz="2400" b="1" u="sng" dirty="0" smtClean="0">
              <a:hlinkClick r:id="rId7" tooltip="http://search.alexanderstreet.com/avon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u="sng" dirty="0" err="1">
                <a:hlinkClick r:id="rId8" tooltip="http://search.proquest.com/?accountid=168605"/>
              </a:rPr>
              <a:t>ProQuest</a:t>
            </a:r>
            <a:r>
              <a:rPr lang="hr-HR" sz="2000" b="1" u="sng" dirty="0">
                <a:hlinkClick r:id="rId8" tooltip="http://search.proquest.com/?accountid=168605"/>
              </a:rPr>
              <a:t> </a:t>
            </a:r>
            <a:r>
              <a:rPr lang="hr-HR" sz="2000" b="1" u="sng" dirty="0" err="1">
                <a:hlinkClick r:id="rId8" tooltip="http://search.proquest.com/?accountid=168605"/>
              </a:rPr>
              <a:t>Dissertations</a:t>
            </a:r>
            <a:r>
              <a:rPr lang="hr-HR" sz="2000" b="1" u="sng" dirty="0">
                <a:hlinkClick r:id="rId8" tooltip="http://search.proquest.com/?accountid=168605"/>
              </a:rPr>
              <a:t> &amp; </a:t>
            </a:r>
            <a:r>
              <a:rPr lang="hr-HR" sz="2000" b="1" u="sng" dirty="0" err="1">
                <a:hlinkClick r:id="rId8" tooltip="http://search.proquest.com/?accountid=168605"/>
              </a:rPr>
              <a:t>Theses</a:t>
            </a:r>
            <a:r>
              <a:rPr lang="hr-HR" sz="2000" b="1" u="sng" dirty="0">
                <a:hlinkClick r:id="rId8" tooltip="http://search.proquest.com/?accountid=168605"/>
              </a:rPr>
              <a:t> Global (PQDT</a:t>
            </a:r>
            <a:r>
              <a:rPr lang="hr-HR" sz="2000" b="1" u="sng" dirty="0" smtClean="0">
                <a:hlinkClick r:id="rId8" tooltip="http://search.proquest.com/?accountid=168605"/>
              </a:rPr>
              <a:t>)</a:t>
            </a:r>
            <a:endParaRPr lang="hr-HR" sz="20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hr-HR" sz="2000" b="1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hr-HR" sz="2200" b="1" dirty="0" smtClean="0"/>
              <a:t>Baza </a:t>
            </a:r>
            <a:r>
              <a:rPr lang="hr-HR" sz="2200" b="1" dirty="0"/>
              <a:t>audiovizualnih sadržaja</a:t>
            </a:r>
            <a:endParaRPr lang="hr-HR" sz="2200" b="1" u="sng" dirty="0">
              <a:hlinkClick r:id="rId7" tooltip="http://search.alexanderstreet.com/avon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000" b="1" u="sng" dirty="0" err="1" smtClean="0">
                <a:hlinkClick r:id="rId7" tooltip="http://search.alexanderstreet.com/avon"/>
              </a:rPr>
              <a:t>Academic</a:t>
            </a:r>
            <a:r>
              <a:rPr lang="hr-HR" sz="2000" b="1" u="sng" dirty="0" smtClean="0">
                <a:hlinkClick r:id="rId7" tooltip="http://search.alexanderstreet.com/avon"/>
              </a:rPr>
              <a:t> </a:t>
            </a:r>
            <a:r>
              <a:rPr lang="hr-HR" sz="2000" b="1" u="sng" dirty="0">
                <a:hlinkClick r:id="rId7" tooltip="http://search.alexanderstreet.com/avon"/>
              </a:rPr>
              <a:t>Video Online: </a:t>
            </a:r>
            <a:r>
              <a:rPr lang="hr-HR" sz="2000" b="1" dirty="0" smtClean="0">
                <a:hlinkClick r:id="rId7" tooltip="http://search.alexanderstreet.com/avon"/>
              </a:rPr>
              <a:t>Premium</a:t>
            </a:r>
            <a:r>
              <a:rPr lang="hr-HR" sz="2000" b="1" dirty="0" smtClean="0"/>
              <a:t> – dostupne snimke potpunih </a:t>
            </a:r>
            <a:r>
              <a:rPr lang="hr-HR" sz="2000" b="1" dirty="0" err="1" smtClean="0"/>
              <a:t>glazbenh</a:t>
            </a:r>
            <a:r>
              <a:rPr lang="hr-HR" sz="2000" b="1" dirty="0" smtClean="0"/>
              <a:t> izvedbi</a:t>
            </a:r>
            <a:endParaRPr lang="hr-HR" sz="2000" b="1" dirty="0"/>
          </a:p>
          <a:p>
            <a:endParaRPr lang="hr-HR" dirty="0"/>
          </a:p>
        </p:txBody>
      </p:sp>
      <p:sp>
        <p:nvSpPr>
          <p:cNvPr id="2" name="Rounded Rectangle 1"/>
          <p:cNvSpPr/>
          <p:nvPr/>
        </p:nvSpPr>
        <p:spPr>
          <a:xfrm>
            <a:off x="957431" y="5723068"/>
            <a:ext cx="9854004" cy="656217"/>
          </a:xfrm>
          <a:prstGeom prst="roundRect">
            <a:avLst/>
          </a:prstGeom>
          <a:noFill/>
          <a:ln w="28575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120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sz="27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sz="2700" dirty="0">
                <a:solidFill>
                  <a:schemeClr val="accent3">
                    <a:lumMod val="50000"/>
                  </a:schemeClr>
                </a:solidFill>
              </a:rPr>
            </a:br>
            <a:endParaRPr lang="hr-HR" sz="2700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90" t="15808" r="33372" b="10595"/>
          <a:stretch/>
        </p:blipFill>
        <p:spPr>
          <a:xfrm>
            <a:off x="7396742" y="1379622"/>
            <a:ext cx="4494044" cy="5064208"/>
          </a:xfrm>
          <a:prstGeom prst="rect">
            <a:avLst/>
          </a:prstGeom>
          <a:ln>
            <a:noFill/>
          </a:ln>
          <a:effectLst>
            <a:outerShdw blurRad="114300" dist="38100" dir="2700000" algn="tl" rotWithShape="0">
              <a:schemeClr val="tx1">
                <a:alpha val="67000"/>
              </a:scheme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07573" y="1455535"/>
            <a:ext cx="6989169" cy="498829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Repozitorij javno dostupan za pretraživanje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800" dirty="0" smtClean="0"/>
              <a:t>Pristup </a:t>
            </a:r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600" dirty="0" smtClean="0"/>
              <a:t>preko Dabra https</a:t>
            </a:r>
            <a:r>
              <a:rPr lang="hr-HR" sz="2600" dirty="0"/>
              <a:t>://dabar.srce.hr/repozitoriji </a:t>
            </a:r>
            <a:endParaRPr lang="hr-HR" sz="2600" dirty="0" smtClean="0"/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direktne adrese https</a:t>
            </a:r>
            <a:r>
              <a:rPr lang="hr-HR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://drma.muza.unizg.hr/ </a:t>
            </a:r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600" dirty="0" smtClean="0"/>
              <a:t>mrežne </a:t>
            </a:r>
            <a:r>
              <a:rPr lang="hr-HR" sz="2600" dirty="0"/>
              <a:t>stranice </a:t>
            </a:r>
            <a:r>
              <a:rPr lang="hr-HR" sz="2600" dirty="0" smtClean="0"/>
              <a:t>MA -</a:t>
            </a:r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Knjižnica – Repozitoriji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Moguće je pregledavanje / pretraživanje prema više kriterija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Jednostavno / složeno pretraživanje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hr-H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hr-H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hr-H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6833" y="387275"/>
            <a:ext cx="3046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/>
              <a:t>Pretraživanje</a:t>
            </a:r>
            <a:endParaRPr lang="hr-HR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70950">
            <a:off x="175186" y="176683"/>
            <a:ext cx="2060654" cy="12115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928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642" y="90424"/>
            <a:ext cx="5988205" cy="704385"/>
          </a:xfrm>
        </p:spPr>
        <p:txBody>
          <a:bodyPr/>
          <a:lstStyle/>
          <a:p>
            <a:r>
              <a:rPr lang="hr-HR" sz="3600" b="1" dirty="0" smtClean="0">
                <a:solidFill>
                  <a:schemeClr val="tx1"/>
                </a:solidFill>
              </a:rPr>
              <a:t>Napredno pretraživanje</a:t>
            </a:r>
            <a:endParaRPr lang="hr-HR" sz="3600" b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509" y="2171123"/>
            <a:ext cx="5058060" cy="430282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dirty="0" smtClean="0"/>
              <a:t>Moguće oblikovanje složenih upita dodavanjem više polja za više različitih pojmova / područja pretraživanja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dirty="0" smtClean="0"/>
              <a:t>Kombiniranje pojmova pomoću Booleovih operatora </a:t>
            </a:r>
            <a:r>
              <a:rPr lang="hr-HR" sz="2400" b="1" dirty="0" smtClean="0">
                <a:solidFill>
                  <a:srgbClr val="FFFF00"/>
                </a:solidFill>
              </a:rPr>
              <a:t>AND / OR / NOT</a:t>
            </a:r>
            <a:endParaRPr lang="hr-HR" sz="2400" b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4010" y="1161826"/>
            <a:ext cx="3948829" cy="5411739"/>
          </a:xfrm>
          <a:prstGeom prst="rect">
            <a:avLst/>
          </a:prstGeom>
          <a:ln>
            <a:noFill/>
          </a:ln>
          <a:effectLst>
            <a:outerShdw blurRad="190500" sx="102000" sy="102000" algn="tl" rotWithShape="0">
              <a:schemeClr val="accent2">
                <a:lumMod val="60000"/>
                <a:lumOff val="40000"/>
                <a:alpha val="84000"/>
              </a:scheme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88" t="16661" r="33450" b="3630"/>
          <a:stretch/>
        </p:blipFill>
        <p:spPr>
          <a:xfrm>
            <a:off x="5205984" y="1822487"/>
            <a:ext cx="2816848" cy="3049965"/>
          </a:xfrm>
          <a:prstGeom prst="round2DiagRect">
            <a:avLst>
              <a:gd name="adj1" fmla="val 11206"/>
              <a:gd name="adj2" fmla="val 0"/>
            </a:avLst>
          </a:prstGeom>
          <a:ln w="6350" cap="sq">
            <a:solidFill>
              <a:srgbClr val="FFFF00"/>
            </a:solidFill>
            <a:miter lim="800000"/>
          </a:ln>
          <a:effectLst>
            <a:outerShdw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0950">
            <a:off x="190736" y="171483"/>
            <a:ext cx="2201115" cy="16834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Rounded Rectangle 2"/>
          <p:cNvSpPr/>
          <p:nvPr/>
        </p:nvSpPr>
        <p:spPr>
          <a:xfrm>
            <a:off x="8004010" y="1540994"/>
            <a:ext cx="696012" cy="326829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8041654" y="2787416"/>
            <a:ext cx="914400" cy="364575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8004010" y="4436984"/>
            <a:ext cx="914400" cy="340597"/>
          </a:xfrm>
          <a:prstGeom prst="ellipse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8041654" y="6200633"/>
            <a:ext cx="914400" cy="363484"/>
          </a:xfrm>
          <a:prstGeom prst="ellipse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597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91" t="32793" r="32866" b="3628"/>
          <a:stretch/>
        </p:blipFill>
        <p:spPr>
          <a:xfrm>
            <a:off x="6621902" y="1454308"/>
            <a:ext cx="5276056" cy="5126463"/>
          </a:xfrm>
          <a:prstGeom prst="rect">
            <a:avLst/>
          </a:prstGeom>
          <a:ln>
            <a:noFill/>
          </a:ln>
          <a:effectLst>
            <a:glow rad="127000">
              <a:schemeClr val="tx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883" y="1926338"/>
            <a:ext cx="6110643" cy="4654433"/>
          </a:xfrm>
        </p:spPr>
        <p:txBody>
          <a:bodyPr>
            <a:noAutofit/>
          </a:bodyPr>
          <a:lstStyle/>
          <a:p>
            <a:pPr marL="342900" indent="-34290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Javno dostupno: opis </a:t>
            </a:r>
            <a:r>
              <a:rPr lang="hr-H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hr-H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sažetak</a:t>
            </a:r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svih radova</a:t>
            </a:r>
            <a:endParaRPr lang="hr-H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Pregledavanje i preuzimanje potpunih tekstova </a:t>
            </a: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 .pdf </a:t>
            </a:r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formatu – radovi u otvorenom  pristupu dostupni svima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Radovi u ograničenom pristupu –dostupni samo studentima i djelatnicima MA uz prijavu </a:t>
            </a:r>
            <a:r>
              <a:rPr lang="hr-H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putem </a:t>
            </a:r>
            <a:r>
              <a:rPr lang="hr-HR" sz="2400" b="1" dirty="0" err="1">
                <a:solidFill>
                  <a:srgbClr val="FFFF00"/>
                </a:solidFill>
              </a:rPr>
              <a:t>AAI@EduHr</a:t>
            </a:r>
            <a:r>
              <a:rPr lang="hr-HR" sz="2400" b="1" dirty="0">
                <a:solidFill>
                  <a:srgbClr val="FFFF00"/>
                </a:solidFill>
              </a:rPr>
              <a:t> </a:t>
            </a:r>
            <a:r>
              <a:rPr lang="hr-HR" sz="2400" b="1" dirty="0" smtClean="0">
                <a:solidFill>
                  <a:srgbClr val="FFFF00"/>
                </a:solidFill>
              </a:rPr>
              <a:t>identiteta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17065" y="2931016"/>
            <a:ext cx="1645921" cy="1086523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ounded Rectangle 8"/>
          <p:cNvSpPr/>
          <p:nvPr/>
        </p:nvSpPr>
        <p:spPr>
          <a:xfrm flipV="1">
            <a:off x="8359525" y="3320331"/>
            <a:ext cx="1052538" cy="833582"/>
          </a:xfrm>
          <a:prstGeom prst="roundRect">
            <a:avLst>
              <a:gd name="adj" fmla="val 21355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70950">
            <a:off x="190736" y="171483"/>
            <a:ext cx="2201115" cy="16834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984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04" y="2263246"/>
            <a:ext cx="5839968" cy="425863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Nakon prijave sa </a:t>
            </a:r>
            <a:r>
              <a:rPr lang="hr-HR" sz="2800" b="1" dirty="0" err="1" smtClean="0">
                <a:solidFill>
                  <a:srgbClr val="92D050"/>
                </a:solidFill>
              </a:rPr>
              <a:t>AAI@EduHr</a:t>
            </a:r>
            <a:r>
              <a:rPr lang="hr-HR" sz="2800" b="1" dirty="0" smtClean="0">
                <a:solidFill>
                  <a:srgbClr val="92D050"/>
                </a:solidFill>
              </a:rPr>
              <a:t> </a:t>
            </a:r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podatcima moguće je </a:t>
            </a:r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otvoriti, spremiti ili printati </a:t>
            </a:r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odabrani .pdf dokument</a:t>
            </a:r>
            <a:endParaRPr lang="hr-H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32" t="9165" r="14640" b="28939"/>
          <a:stretch/>
        </p:blipFill>
        <p:spPr>
          <a:xfrm>
            <a:off x="6504183" y="887877"/>
            <a:ext cx="5439016" cy="174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tx1">
                <a:alpha val="70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616" t="6873" r="18461"/>
          <a:stretch/>
        </p:blipFill>
        <p:spPr>
          <a:xfrm>
            <a:off x="6596315" y="3049314"/>
            <a:ext cx="5254752" cy="3631061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tx1">
                <a:alpha val="70000"/>
              </a:scheme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8461248" y="2110718"/>
            <a:ext cx="1146048" cy="49979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57150">
                <a:solidFill>
                  <a:srgbClr val="92D050"/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0950">
            <a:off x="190736" y="171483"/>
            <a:ext cx="2201115" cy="16834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Oval 2"/>
          <p:cNvSpPr/>
          <p:nvPr/>
        </p:nvSpPr>
        <p:spPr>
          <a:xfrm>
            <a:off x="6423135" y="2344843"/>
            <a:ext cx="1628081" cy="261689"/>
          </a:xfrm>
          <a:prstGeom prst="ellipse">
            <a:avLst/>
          </a:prstGeom>
          <a:solidFill>
            <a:schemeClr val="accent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2445450" y="170811"/>
            <a:ext cx="4360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/>
              <a:t>Preuzimanje teksta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12794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792" y="36003"/>
            <a:ext cx="7391438" cy="799652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tx1"/>
                </a:solidFill>
              </a:rPr>
              <a:t>Arhiv stručnih časopisa i knjiga</a:t>
            </a:r>
            <a:endParaRPr lang="hr-HR" sz="36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62" y="1853183"/>
            <a:ext cx="5589867" cy="479906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800" dirty="0"/>
              <a:t>P</a:t>
            </a:r>
            <a:r>
              <a:rPr lang="hr-HR" sz="2800" dirty="0" smtClean="0"/>
              <a:t>ristup </a:t>
            </a:r>
            <a:r>
              <a:rPr lang="hr-HR" sz="2800" dirty="0"/>
              <a:t>moguć sa računala u čitaonici </a:t>
            </a:r>
            <a:r>
              <a:rPr lang="hr-HR" sz="2800" dirty="0" smtClean="0"/>
              <a:t>MA / izvana preko </a:t>
            </a:r>
            <a:r>
              <a:rPr lang="hr-HR" sz="2800" dirty="0"/>
              <a:t>portala </a:t>
            </a:r>
            <a:r>
              <a:rPr lang="hr-HR" sz="2800" b="1" u="sng" dirty="0" smtClean="0">
                <a:solidFill>
                  <a:srgbClr val="92D050"/>
                </a:solidFill>
              </a:rPr>
              <a:t>baze.nsk.hr</a:t>
            </a:r>
            <a:r>
              <a:rPr lang="hr-HR" sz="2800" b="1" dirty="0" smtClean="0"/>
              <a:t>  - nacionalna licenca</a:t>
            </a:r>
            <a:endParaRPr lang="hr-HR" sz="2800" b="1" dirty="0"/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r-HR" sz="2800" dirty="0"/>
              <a:t>pomoću </a:t>
            </a:r>
            <a:r>
              <a:rPr lang="hr-HR" sz="2800" b="1" dirty="0" err="1">
                <a:solidFill>
                  <a:srgbClr val="92D050"/>
                </a:solidFill>
              </a:rPr>
              <a:t>AAIEdu@hr</a:t>
            </a:r>
            <a:r>
              <a:rPr lang="hr-HR" sz="2800" b="1" dirty="0">
                <a:solidFill>
                  <a:srgbClr val="FFFF00"/>
                </a:solidFill>
              </a:rPr>
              <a:t> </a:t>
            </a:r>
            <a:r>
              <a:rPr lang="hr-HR" sz="2800" dirty="0"/>
              <a:t>podataka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800" dirty="0" smtClean="0"/>
              <a:t>Upute </a:t>
            </a:r>
            <a:r>
              <a:rPr lang="hr-HR" sz="2800" dirty="0"/>
              <a:t>za pristup </a:t>
            </a:r>
            <a:r>
              <a:rPr lang="hr-HR" sz="2800" dirty="0" smtClean="0"/>
              <a:t>i na </a:t>
            </a:r>
            <a:r>
              <a:rPr lang="hr-HR" sz="2800" dirty="0"/>
              <a:t>Facebook stranici KMAZ, na JSTOR stranici </a:t>
            </a:r>
            <a:r>
              <a:rPr lang="hr-HR" sz="2800" dirty="0" smtClean="0"/>
              <a:t>- poveznica  </a:t>
            </a:r>
            <a:r>
              <a:rPr lang="hr-HR" sz="2800" u="sng" dirty="0" err="1"/>
              <a:t>Explore</a:t>
            </a:r>
            <a:r>
              <a:rPr lang="hr-HR" sz="2800" u="sng" dirty="0"/>
              <a:t> JSTOR – </a:t>
            </a:r>
            <a:r>
              <a:rPr lang="hr-HR" sz="2800" u="sng" dirty="0" err="1"/>
              <a:t>Get</a:t>
            </a:r>
            <a:r>
              <a:rPr lang="hr-HR" sz="2800" u="sng" dirty="0"/>
              <a:t> </a:t>
            </a:r>
            <a:r>
              <a:rPr lang="hr-HR" sz="2800" u="sng" dirty="0" err="1"/>
              <a:t>access</a:t>
            </a:r>
            <a:endParaRPr lang="hr-HR" sz="2800" u="sng" dirty="0"/>
          </a:p>
          <a:p>
            <a:pPr>
              <a:lnSpc>
                <a:spcPct val="150000"/>
              </a:lnSpc>
            </a:pP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5541" t="1695" r="8126"/>
          <a:stretch/>
        </p:blipFill>
        <p:spPr>
          <a:xfrm>
            <a:off x="5876544" y="975360"/>
            <a:ext cx="5730240" cy="5676893"/>
          </a:xfrm>
          <a:prstGeom prst="rect">
            <a:avLst/>
          </a:prstGeom>
          <a:ln>
            <a:noFill/>
          </a:ln>
          <a:effectLst>
            <a:outerShdw blurRad="241300" algn="tl" rotWithShape="0">
              <a:schemeClr val="tx1">
                <a:alpha val="70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3" y="116674"/>
            <a:ext cx="2048809" cy="15459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Rounded Rectangle 8"/>
          <p:cNvSpPr/>
          <p:nvPr/>
        </p:nvSpPr>
        <p:spPr>
          <a:xfrm>
            <a:off x="5967984" y="5153464"/>
            <a:ext cx="1133856" cy="35859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ounded Rectangle 2"/>
          <p:cNvSpPr/>
          <p:nvPr/>
        </p:nvSpPr>
        <p:spPr>
          <a:xfrm>
            <a:off x="6839712" y="5512054"/>
            <a:ext cx="731520" cy="340106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2145792" y="5388864"/>
            <a:ext cx="3669792" cy="719328"/>
          </a:xfrm>
          <a:prstGeom prst="bentConnector3">
            <a:avLst>
              <a:gd name="adj1" fmla="val 91528"/>
            </a:avLst>
          </a:prstGeom>
          <a:ln w="38100">
            <a:solidFill>
              <a:srgbClr val="FFFF00"/>
            </a:solidFill>
            <a:tailEnd type="triangle"/>
          </a:ln>
          <a:effectLst>
            <a:glow rad="38100">
              <a:srgbClr val="FFFF00">
                <a:alpha val="6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2271" y="926592"/>
            <a:ext cx="9905259" cy="58033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dirty="0"/>
              <a:t>Omogućuje pristup na 40-tak naslova </a:t>
            </a:r>
            <a:r>
              <a:rPr lang="hr-HR" sz="2400" dirty="0" smtClean="0"/>
              <a:t>časopisa i značajan broj knjiga s </a:t>
            </a:r>
            <a:r>
              <a:rPr lang="hr-HR" sz="2400" dirty="0"/>
              <a:t>područja </a:t>
            </a:r>
            <a:r>
              <a:rPr lang="hr-HR" sz="2400" dirty="0" smtClean="0"/>
              <a:t>glazbe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dirty="0"/>
              <a:t>U nacionalnoj pretplati dostupne su zbirke Arts &amp; </a:t>
            </a:r>
            <a:r>
              <a:rPr lang="hr-HR" sz="2400" dirty="0" err="1"/>
              <a:t>Sciences</a:t>
            </a:r>
            <a:r>
              <a:rPr lang="hr-HR" sz="2400" dirty="0"/>
              <a:t> I – XI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dirty="0" smtClean="0"/>
              <a:t>Razni izdavači, značajni svjetski jezici, dva hrvatska naslova</a:t>
            </a:r>
            <a:endParaRPr lang="hr-HR" sz="2400" dirty="0"/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b="1" dirty="0"/>
              <a:t>NE uključuje najnovije brojeve </a:t>
            </a:r>
            <a:r>
              <a:rPr lang="hr-HR" sz="2400" b="1" dirty="0" smtClean="0"/>
              <a:t>časopisa</a:t>
            </a:r>
            <a:r>
              <a:rPr lang="hr-HR" sz="2400" dirty="0" smtClean="0"/>
              <a:t> – dostupni brojevi stariji </a:t>
            </a:r>
            <a:r>
              <a:rPr lang="hr-HR" sz="2400" dirty="0"/>
              <a:t>od 3-5 godina, ovisno o izdavaču  </a:t>
            </a:r>
            <a:endParaRPr lang="hr-HR" sz="2400" dirty="0" smtClean="0"/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dirty="0" smtClean="0"/>
              <a:t>Za </a:t>
            </a:r>
            <a:r>
              <a:rPr lang="hr-HR" sz="2400" dirty="0"/>
              <a:t>naslove uključene u </a:t>
            </a:r>
            <a:r>
              <a:rPr lang="hr-HR" sz="2400" dirty="0" smtClean="0"/>
              <a:t>nacionalnu licencu moguć </a:t>
            </a:r>
            <a:r>
              <a:rPr lang="hr-HR" sz="2400" dirty="0"/>
              <a:t>pristup na potpune tekstove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sz="2400" dirty="0"/>
              <a:t>Mogu se otvoriti kao .</a:t>
            </a:r>
            <a:r>
              <a:rPr lang="hr-HR" sz="2400" dirty="0" smtClean="0"/>
              <a:t>pdf dokument, </a:t>
            </a:r>
            <a:r>
              <a:rPr lang="hr-HR" sz="2400" dirty="0"/>
              <a:t>pohraniti, printati…</a:t>
            </a:r>
          </a:p>
          <a:p>
            <a:pPr>
              <a:buClr>
                <a:srgbClr val="D85F14"/>
              </a:buClr>
              <a:buFont typeface="Wingdings" panose="05000000000000000000" pitchFamily="2" charset="2"/>
              <a:buChar char="Ø"/>
            </a:pPr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770" y="-93201"/>
            <a:ext cx="1550275" cy="19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05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5381</TotalTime>
  <Words>990</Words>
  <Application>Microsoft Office PowerPoint</Application>
  <PresentationFormat>Widescreen</PresentationFormat>
  <Paragraphs>158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Century Gothic</vt:lpstr>
      <vt:lpstr>Tahoma</vt:lpstr>
      <vt:lpstr>Wingdings</vt:lpstr>
      <vt:lpstr>Wingdings 2</vt:lpstr>
      <vt:lpstr>Wingdings 3</vt:lpstr>
      <vt:lpstr>Ion</vt:lpstr>
      <vt:lpstr>PowerPoint Presentation</vt:lpstr>
      <vt:lpstr>PowerPoint Presentation</vt:lpstr>
      <vt:lpstr>Digitalni repozitorij</vt:lpstr>
      <vt:lpstr>      </vt:lpstr>
      <vt:lpstr>Napredno pretraživanje</vt:lpstr>
      <vt:lpstr>PowerPoint Presentation</vt:lpstr>
      <vt:lpstr>Nakon prijave sa AAI@EduHr podatcima moguće je otvoriti, spremiti ili printati odabrani .pdf dokument</vt:lpstr>
      <vt:lpstr>Arhiv stručnih časopisa i knjiga</vt:lpstr>
      <vt:lpstr>PowerPoint Presentation</vt:lpstr>
      <vt:lpstr>Pretraživanje</vt:lpstr>
      <vt:lpstr>PowerPoint Presentation</vt:lpstr>
      <vt:lpstr>PowerPoint Presentation</vt:lpstr>
      <vt:lpstr>PowerPoint Presentation</vt:lpstr>
      <vt:lpstr>PowerPoint Presentation</vt:lpstr>
      <vt:lpstr>Arhiv zvučnih snimaka </vt:lpstr>
      <vt:lpstr>PowerPoint Presentation</vt:lpstr>
      <vt:lpstr>PowerPoint Presentation</vt:lpstr>
      <vt:lpstr>PowerPoint Presentation</vt:lpstr>
      <vt:lpstr>Portal elektroničkih izvora za akademsku i znanstvenu zajednicu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Preporučene baze – humanističke znanosti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Baze podataka</dc:title>
  <dc:creator>Aleksandra Mežnarić</dc:creator>
  <cp:lastModifiedBy>Aleksandra Mežnarić</cp:lastModifiedBy>
  <cp:revision>418</cp:revision>
  <cp:lastPrinted>2017-11-02T10:46:32Z</cp:lastPrinted>
  <dcterms:created xsi:type="dcterms:W3CDTF">2017-10-16T09:16:23Z</dcterms:created>
  <dcterms:modified xsi:type="dcterms:W3CDTF">2018-11-15T13:54:53Z</dcterms:modified>
</cp:coreProperties>
</file>