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6" r:id="rId14"/>
    <p:sldId id="297" r:id="rId15"/>
    <p:sldId id="294" r:id="rId16"/>
    <p:sldId id="298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howGuides="1">
      <p:cViewPr varScale="1">
        <p:scale>
          <a:sx n="71" d="100"/>
          <a:sy n="71" d="100"/>
        </p:scale>
        <p:origin x="485" y="4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11/15/2018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11/15/2018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11/15/2018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11/15/2018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xfordmusiconli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1196752"/>
            <a:ext cx="7488832" cy="1702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90715" y="4365104"/>
            <a:ext cx="5119761" cy="646331"/>
          </a:xfrm>
          <a:prstGeom prst="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PRISTUP I KORIŠTENJE</a:t>
            </a:r>
            <a:endParaRPr lang="hr-HR" sz="3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5" y="76200"/>
            <a:ext cx="4320480" cy="76051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4">
                    <a:lumMod val="50000"/>
                  </a:schemeClr>
                </a:solidFill>
              </a:rPr>
              <a:t>Članak - struktura</a:t>
            </a:r>
            <a:endParaRPr lang="hr-HR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559" y="1196752"/>
            <a:ext cx="5755853" cy="4435181"/>
          </a:xfrm>
        </p:spPr>
        <p:txBody>
          <a:bodyPr/>
          <a:lstStyle/>
          <a:p>
            <a:r>
              <a:rPr lang="hr-HR" dirty="0" smtClean="0"/>
              <a:t>Odabrana natuknica pojavljuje se u glavnom prozoru</a:t>
            </a:r>
          </a:p>
          <a:p>
            <a:r>
              <a:rPr lang="hr-HR" dirty="0" smtClean="0"/>
              <a:t>Lijevi izbornik prikazuje sadržaj natuknice, odnosno sadržaj pojedinog članka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9" y="3937000"/>
            <a:ext cx="5253164" cy="266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332656"/>
            <a:ext cx="4424364" cy="1229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20" y="1344712"/>
            <a:ext cx="2214823" cy="526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0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30200"/>
            <a:ext cx="3240360" cy="662496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Dodatni alati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67" r="3427"/>
          <a:stretch/>
        </p:blipFill>
        <p:spPr>
          <a:xfrm>
            <a:off x="5939196" y="433211"/>
            <a:ext cx="5028828" cy="1362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2444" y="1997366"/>
            <a:ext cx="5250855" cy="4671994"/>
          </a:xfrm>
        </p:spPr>
        <p:txBody>
          <a:bodyPr/>
          <a:lstStyle/>
          <a:p>
            <a:pPr marL="426645" lvl="1" indent="0">
              <a:buNone/>
            </a:pPr>
            <a:r>
              <a:rPr lang="hr-HR" sz="2400" dirty="0" smtClean="0"/>
              <a:t>Otvaranje / </a:t>
            </a:r>
            <a:r>
              <a:rPr lang="hr-HR" sz="2400" dirty="0" err="1" smtClean="0"/>
              <a:t>printanje</a:t>
            </a:r>
            <a:r>
              <a:rPr lang="hr-HR" sz="2400" dirty="0" smtClean="0"/>
              <a:t> članka u .pdf formatu</a:t>
            </a:r>
          </a:p>
          <a:p>
            <a:pPr marL="426645" lvl="1" indent="0">
              <a:buNone/>
            </a:pPr>
            <a:r>
              <a:rPr lang="hr-HR" sz="2400" dirty="0" smtClean="0"/>
              <a:t>Spremanje </a:t>
            </a:r>
            <a:r>
              <a:rPr lang="hr-HR" sz="2400" dirty="0" smtClean="0"/>
              <a:t>sadržaja u osobni profil, </a:t>
            </a:r>
            <a:r>
              <a:rPr lang="hr-HR" sz="2400" dirty="0" err="1" smtClean="0"/>
              <a:t>tagiranje</a:t>
            </a:r>
            <a:r>
              <a:rPr lang="hr-HR" sz="2400" dirty="0" smtClean="0"/>
              <a:t> i organiziranje sadržaja</a:t>
            </a:r>
          </a:p>
          <a:p>
            <a:pPr marL="426645" lvl="1" indent="0">
              <a:buNone/>
            </a:pPr>
            <a:r>
              <a:rPr lang="hr-HR" sz="2400" dirty="0" smtClean="0"/>
              <a:t>Citiranje – prema tri utvrđena međunarodna </a:t>
            </a:r>
            <a:r>
              <a:rPr lang="hr-HR" sz="2400" dirty="0" smtClean="0"/>
              <a:t>standarda</a:t>
            </a:r>
          </a:p>
          <a:p>
            <a:pPr marL="426645" lvl="1" indent="0">
              <a:buNone/>
            </a:pPr>
            <a:r>
              <a:rPr lang="hr-HR" sz="2400" dirty="0" smtClean="0"/>
              <a:t> slanje poveznice na e-mail</a:t>
            </a:r>
            <a:endParaRPr lang="hr-HR" sz="2400" dirty="0" smtClean="0"/>
          </a:p>
          <a:p>
            <a:pPr marL="426645" lvl="1" indent="0">
              <a:buNone/>
            </a:pPr>
            <a:endParaRPr lang="hr-HR" dirty="0" smtClean="0"/>
          </a:p>
          <a:p>
            <a:pPr marL="426645" lvl="1" indent="0">
              <a:buNone/>
            </a:pPr>
            <a:r>
              <a:rPr lang="hr-HR" sz="2400" dirty="0" smtClean="0"/>
              <a:t>Dijeljenje poveznica preko društvenih mreža i aplikacija</a:t>
            </a:r>
            <a:endParaRPr lang="hr-HR" sz="2400" dirty="0"/>
          </a:p>
          <a:p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9507853" y="361448"/>
            <a:ext cx="1555111" cy="419162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168991" y="842015"/>
            <a:ext cx="5535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chemeClr val="accent4"/>
                </a:solidFill>
              </a:rPr>
              <a:t>Izbornik u gornjem desnom uglu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41025" y="1812843"/>
            <a:ext cx="905202" cy="954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7744" y="2879317"/>
            <a:ext cx="625020" cy="639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1688" y="3852257"/>
            <a:ext cx="523875" cy="5791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4475" t="25335" r="21579" b="27151"/>
          <a:stretch/>
        </p:blipFill>
        <p:spPr>
          <a:xfrm>
            <a:off x="6303849" y="4918122"/>
            <a:ext cx="518915" cy="363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3849" y="5830668"/>
            <a:ext cx="584834" cy="608705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8"/>
          <a:srcRect l="33214" t="26709" r="34725" b="19275"/>
          <a:stretch/>
        </p:blipFill>
        <p:spPr>
          <a:xfrm>
            <a:off x="632022" y="2127255"/>
            <a:ext cx="4454278" cy="422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1845940" y="2668303"/>
            <a:ext cx="2088232" cy="1048729"/>
          </a:xfrm>
          <a:prstGeom prst="roundRect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012768" y="3450742"/>
            <a:ext cx="2369339" cy="691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8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72" y="116632"/>
            <a:ext cx="10157354" cy="792088"/>
          </a:xfrm>
        </p:spPr>
        <p:txBody>
          <a:bodyPr>
            <a:normAutofit/>
          </a:bodyPr>
          <a:lstStyle/>
          <a:p>
            <a:r>
              <a:rPr lang="hr-HR" sz="3600" b="1" dirty="0" err="1" smtClean="0">
                <a:solidFill>
                  <a:schemeClr val="accent3">
                    <a:lumMod val="50000"/>
                  </a:schemeClr>
                </a:solidFill>
              </a:rPr>
              <a:t>Grove</a:t>
            </a:r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 Music Online - o</a:t>
            </a:r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sobni profil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" r="4628"/>
          <a:stretch/>
        </p:blipFill>
        <p:spPr>
          <a:xfrm>
            <a:off x="909837" y="1949314"/>
            <a:ext cx="8424936" cy="473923"/>
          </a:xfrm>
          <a:prstGeom prst="rect">
            <a:avLst/>
          </a:prstGeom>
          <a:effectLst/>
        </p:spPr>
      </p:pic>
      <p:sp>
        <p:nvSpPr>
          <p:cNvPr id="3" name="Rounded Rectangle 2"/>
          <p:cNvSpPr/>
          <p:nvPr/>
        </p:nvSpPr>
        <p:spPr>
          <a:xfrm>
            <a:off x="6382444" y="1949314"/>
            <a:ext cx="3024337" cy="473923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lumMod val="40000"/>
                <a:lumOff val="60000"/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49796" y="3079663"/>
            <a:ext cx="7104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b="1" dirty="0" smtClean="0"/>
              <a:t>Nije profil za pristup na GMO!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Odabir ikone       u gornjem desnom izborniku uz tekst </a:t>
            </a:r>
            <a:r>
              <a:rPr lang="hr-HR" sz="2600" dirty="0" smtClean="0"/>
              <a:t>članka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T</a:t>
            </a:r>
            <a:r>
              <a:rPr lang="hr-HR" sz="2800" dirty="0" err="1" smtClean="0"/>
              <a:t>agiranje</a:t>
            </a:r>
            <a:r>
              <a:rPr lang="hr-HR" sz="2800" dirty="0" smtClean="0"/>
              <a:t> sadržaja </a:t>
            </a:r>
            <a:r>
              <a:rPr lang="hr-HR" sz="2800" dirty="0" err="1" smtClean="0"/>
              <a:t>tagovima</a:t>
            </a:r>
            <a:r>
              <a:rPr lang="hr-HR" sz="2800" dirty="0" smtClean="0"/>
              <a:t> po </a:t>
            </a:r>
            <a:r>
              <a:rPr lang="hr-HR" sz="2800" dirty="0" err="1" smtClean="0"/>
              <a:t>vlasitiom</a:t>
            </a:r>
            <a:r>
              <a:rPr lang="hr-HR" sz="2800" dirty="0" smtClean="0"/>
              <a:t> izboru - omogućuje tematsko grupiranje natuknica 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3772" y="1315770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2">
                    <a:lumMod val="50000"/>
                  </a:schemeClr>
                </a:solidFill>
              </a:rPr>
              <a:t>Naslovna stranica – glavni izbornik</a:t>
            </a:r>
            <a:endParaRPr lang="hr-H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86100" y="3861048"/>
            <a:ext cx="516929" cy="5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22" y="3079663"/>
            <a:ext cx="3829050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7714593" y="4941168"/>
            <a:ext cx="3240360" cy="432048"/>
          </a:xfrm>
          <a:prstGeom prst="ellipse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3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98753"/>
            <a:ext cx="4913328" cy="764704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Osobni profil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356" y="1236011"/>
            <a:ext cx="6336704" cy="215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796" y="4149080"/>
            <a:ext cx="5760640" cy="122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12" y="5073555"/>
            <a:ext cx="7460770" cy="156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3142084" y="5013176"/>
            <a:ext cx="1080120" cy="365704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4294212" y="5589240"/>
            <a:ext cx="3888432" cy="314623"/>
          </a:xfrm>
          <a:prstGeom prst="roundRect">
            <a:avLst/>
          </a:prstGeom>
          <a:noFill/>
          <a:ln w="28575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0" y="1455538"/>
            <a:ext cx="5357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Omogućuje pohranu pretraživanja i sadržaja</a:t>
            </a:r>
            <a:endParaRPr lang="hr-HR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dirty="0" smtClean="0"/>
              <a:t>Unošenje i pohranu vlastitih </a:t>
            </a:r>
            <a:r>
              <a:rPr lang="hr-HR" dirty="0"/>
              <a:t>komentara za određene dijelove teksta – </a:t>
            </a:r>
            <a:r>
              <a:rPr lang="hr-HR" b="1" dirty="0"/>
              <a:t>anotacija</a:t>
            </a:r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4243057" y="3868351"/>
            <a:ext cx="678375" cy="144016"/>
          </a:xfrm>
          <a:prstGeom prst="bentConnector3">
            <a:avLst>
              <a:gd name="adj1" fmla="val -746"/>
            </a:avLst>
          </a:prstGeom>
          <a:ln w="28575">
            <a:tail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61" y="129316"/>
            <a:ext cx="1871343" cy="699701"/>
          </a:xfrm>
        </p:spPr>
        <p:txBody>
          <a:bodyPr>
            <a:normAutofit/>
          </a:bodyPr>
          <a:lstStyle/>
          <a:p>
            <a:r>
              <a:rPr lang="hr-HR" sz="3599" b="1" dirty="0">
                <a:solidFill>
                  <a:schemeClr val="accent4"/>
                </a:solidFill>
              </a:rPr>
              <a:t>Pristup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788" y="1572409"/>
            <a:ext cx="6768752" cy="50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b="1" dirty="0">
                <a:solidFill>
                  <a:schemeClr val="tx2"/>
                </a:solidFill>
                <a:hlinkClick r:id="rId2"/>
              </a:rPr>
              <a:t>http://www.oxfordmusiconline.com</a:t>
            </a:r>
            <a:endParaRPr lang="hr-HR" sz="2399" b="1" dirty="0">
              <a:solidFill>
                <a:schemeClr val="tx2"/>
              </a:solidFill>
            </a:endParaRPr>
          </a:p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dirty="0" smtClean="0"/>
              <a:t>Poveznica </a:t>
            </a:r>
            <a:r>
              <a:rPr lang="hr-HR" sz="2399" dirty="0"/>
              <a:t>s web-stranice Knjižnice </a:t>
            </a:r>
            <a:r>
              <a:rPr lang="hr-HR" sz="2399" dirty="0" smtClean="0"/>
              <a:t>MA:</a:t>
            </a:r>
          </a:p>
          <a:p>
            <a:pPr marL="1561784" lvl="2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b="1" i="1" dirty="0" smtClean="0">
                <a:solidFill>
                  <a:schemeClr val="tx2"/>
                </a:solidFill>
              </a:rPr>
              <a:t>Knjižnica </a:t>
            </a:r>
            <a:r>
              <a:rPr lang="hr-HR" sz="2399" b="1" i="1" dirty="0">
                <a:solidFill>
                  <a:schemeClr val="tx2"/>
                </a:solidFill>
                <a:sym typeface="Wingdings 2" panose="05020102010507070707" pitchFamily="18" charset="2"/>
              </a:rPr>
              <a:t></a:t>
            </a:r>
            <a:r>
              <a:rPr lang="hr-HR" sz="2399" b="1" i="1" dirty="0">
                <a:solidFill>
                  <a:schemeClr val="tx2"/>
                </a:solidFill>
              </a:rPr>
              <a:t> Baze podataka </a:t>
            </a:r>
            <a:r>
              <a:rPr lang="hr-HR" sz="2399" b="1" i="1" dirty="0">
                <a:solidFill>
                  <a:schemeClr val="tx2"/>
                </a:solidFill>
                <a:sym typeface="Wingdings 2" panose="05020102010507070707" pitchFamily="18" charset="2"/>
              </a:rPr>
              <a:t>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Oxford</a:t>
            </a:r>
            <a:r>
              <a:rPr lang="hr-HR" sz="2399" b="1" i="1" dirty="0">
                <a:solidFill>
                  <a:schemeClr val="tx2"/>
                </a:solidFill>
              </a:rPr>
              <a:t> Music online</a:t>
            </a:r>
          </a:p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dirty="0"/>
              <a:t>Automatski pristup iz prostora MA </a:t>
            </a:r>
            <a:endParaRPr lang="hr-HR" sz="2399" dirty="0" smtClean="0"/>
          </a:p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dirty="0" smtClean="0"/>
              <a:t>Pristup izvan MA – uz prijavu: </a:t>
            </a:r>
          </a:p>
          <a:p>
            <a:pPr marL="895157" lvl="1" indent="-2856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b="1" i="1" dirty="0" err="1" smtClean="0">
                <a:solidFill>
                  <a:schemeClr val="tx2"/>
                </a:solidFill>
              </a:rPr>
              <a:t>Sign</a:t>
            </a:r>
            <a:r>
              <a:rPr lang="hr-HR" sz="2399" b="1" i="1" dirty="0" smtClean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in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>
                <a:solidFill>
                  <a:schemeClr val="tx2"/>
                </a:solidFill>
                <a:sym typeface="Wingdings 2" panose="05020102010507070707" pitchFamily="18" charset="2"/>
              </a:rPr>
              <a:t></a:t>
            </a:r>
            <a:r>
              <a:rPr lang="hr-HR" sz="2399" b="1" i="1" dirty="0">
                <a:solidFill>
                  <a:schemeClr val="tx2"/>
                </a:solidFill>
              </a:rPr>
              <a:t>  </a:t>
            </a:r>
            <a:r>
              <a:rPr lang="hr-HR" sz="2399" b="1" i="1" dirty="0" err="1">
                <a:solidFill>
                  <a:schemeClr val="tx2"/>
                </a:solidFill>
              </a:rPr>
              <a:t>Sign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in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with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your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library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card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>
                <a:solidFill>
                  <a:schemeClr val="tx2"/>
                </a:solidFill>
                <a:sym typeface="Wingdings 2" panose="05020102010507070707" pitchFamily="18" charset="2"/>
              </a:rPr>
              <a:t> 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Library</a:t>
            </a:r>
            <a:r>
              <a:rPr lang="hr-HR" sz="2399" b="1" i="1" dirty="0">
                <a:solidFill>
                  <a:schemeClr val="tx2"/>
                </a:solidFill>
              </a:rPr>
              <a:t> </a:t>
            </a:r>
            <a:r>
              <a:rPr lang="hr-HR" sz="2399" b="1" i="1" dirty="0" err="1">
                <a:solidFill>
                  <a:schemeClr val="tx2"/>
                </a:solidFill>
              </a:rPr>
              <a:t>card</a:t>
            </a:r>
            <a:r>
              <a:rPr lang="hr-HR" sz="2399" b="1" i="1" dirty="0">
                <a:solidFill>
                  <a:schemeClr val="tx2"/>
                </a:solidFill>
              </a:rPr>
              <a:t> #</a:t>
            </a:r>
            <a:r>
              <a:rPr lang="hr-HR" sz="2399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hr-HR" sz="2399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504651" lvl="2" indent="-28566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399" dirty="0" smtClean="0"/>
              <a:t>/</a:t>
            </a:r>
            <a:r>
              <a:rPr lang="hr-HR" sz="2399" dirty="0"/>
              <a:t>Pin zatražiti u knjižnici/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-1" r="44438" b="-309"/>
          <a:stretch/>
        </p:blipFill>
        <p:spPr>
          <a:xfrm>
            <a:off x="7390556" y="2005036"/>
            <a:ext cx="4651292" cy="463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7778816" y="5640450"/>
            <a:ext cx="1587501" cy="29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399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837" r="4244" b="12967"/>
          <a:stretch/>
        </p:blipFill>
        <p:spPr>
          <a:xfrm>
            <a:off x="9262764" y="4801786"/>
            <a:ext cx="2226253" cy="1010956"/>
          </a:xfrm>
          <a:prstGeom prst="rect">
            <a:avLst/>
          </a:prstGeom>
          <a:ln w="1905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7788" y="10951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 smtClean="0"/>
              <a:t>Institucijska pretplata MA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731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41003" cy="852853"/>
          </a:xfrm>
        </p:spPr>
        <p:txBody>
          <a:bodyPr>
            <a:normAutofit/>
          </a:bodyPr>
          <a:lstStyle/>
          <a:p>
            <a:r>
              <a:rPr lang="hr-HR" sz="3599" b="1" dirty="0">
                <a:solidFill>
                  <a:schemeClr val="accent2">
                    <a:lumMod val="50000"/>
                  </a:schemeClr>
                </a:solidFill>
              </a:rPr>
              <a:t>Uključeno u pretplatu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764" y="260648"/>
            <a:ext cx="11521279" cy="70392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tx2"/>
              </a:solidFill>
            </a:endParaRPr>
          </a:p>
          <a:p>
            <a:pPr marL="342797" indent="-34279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 smtClean="0">
                <a:solidFill>
                  <a:schemeClr val="tx2"/>
                </a:solidFill>
              </a:rPr>
              <a:t>Grove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  <a:r>
              <a:rPr lang="hr-HR" b="1" dirty="0">
                <a:solidFill>
                  <a:schemeClr val="tx2"/>
                </a:solidFill>
              </a:rPr>
              <a:t>Music Online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Arial" panose="020B0604020202020204" pitchFamily="34" charset="0"/>
              </a:rPr>
              <a:t>The New Grove Dictionary of Music and Musicians, 2nd edition (29 volumes, 2001)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Arial" panose="020B0604020202020204" pitchFamily="34" charset="0"/>
              </a:rPr>
              <a:t>The New Grove Dictionary of Jazz, 2nd edition (3 volumes, 2002)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dirty="0">
                <a:latin typeface="Arial" panose="020B0604020202020204" pitchFamily="34" charset="0"/>
              </a:rPr>
              <a:t>The New Grove Dictionary of Opera (4 volumes, 1992) </a:t>
            </a: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i="1" dirty="0" smtClean="0">
              <a:latin typeface="Arial" panose="020B0604020202020204" pitchFamily="34" charset="0"/>
            </a:endParaRP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i="1" dirty="0">
              <a:latin typeface="Arial" panose="020B0604020202020204" pitchFamily="34" charset="0"/>
            </a:endParaRP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i="1" dirty="0" smtClean="0">
              <a:latin typeface="Arial" panose="020B0604020202020204" pitchFamily="34" charset="0"/>
            </a:endParaRP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sr-Latn-RS" altLang="sr-Latn-RS" sz="2000" i="1" dirty="0"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i="1" dirty="0" smtClean="0">
                <a:latin typeface="Arial" panose="020B0604020202020204" pitchFamily="34" charset="0"/>
              </a:rPr>
              <a:t>The </a:t>
            </a:r>
            <a:r>
              <a:rPr lang="sr-Latn-RS" altLang="sr-Latn-RS" sz="2200" i="1" dirty="0">
                <a:latin typeface="Arial" panose="020B0604020202020204" pitchFamily="34" charset="0"/>
              </a:rPr>
              <a:t>Norton Grove Dictionary of Women Composers </a:t>
            </a:r>
            <a:r>
              <a:rPr lang="sr-Latn-RS" altLang="sr-Latn-RS" sz="2200" dirty="0">
                <a:latin typeface="Arial" panose="020B0604020202020204" pitchFamily="34" charset="0"/>
              </a:rPr>
              <a:t>(1 volume, 1994)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i="1" dirty="0" smtClean="0">
                <a:latin typeface="Arial" panose="020B0604020202020204" pitchFamily="34" charset="0"/>
              </a:rPr>
              <a:t>The </a:t>
            </a:r>
            <a:r>
              <a:rPr lang="sr-Latn-RS" altLang="sr-Latn-RS" sz="2200" i="1" dirty="0">
                <a:latin typeface="Arial" panose="020B0604020202020204" pitchFamily="34" charset="0"/>
              </a:rPr>
              <a:t>Grove Dictionary of American Music</a:t>
            </a:r>
            <a:r>
              <a:rPr lang="sr-Latn-RS" altLang="sr-Latn-RS" sz="2200" dirty="0">
                <a:latin typeface="Arial" panose="020B0604020202020204" pitchFamily="34" charset="0"/>
              </a:rPr>
              <a:t>, 2nd edition (8 volumes, 2013; in process)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Latn-RS" altLang="sr-Latn-RS" sz="2200" i="1" dirty="0">
                <a:latin typeface="Arial" panose="020B0604020202020204" pitchFamily="34" charset="0"/>
              </a:rPr>
              <a:t>The Grove Dictionary of Musical Instruments</a:t>
            </a:r>
            <a:r>
              <a:rPr lang="sr-Latn-RS" altLang="sr-Latn-RS" sz="2200" dirty="0">
                <a:latin typeface="Arial" panose="020B0604020202020204" pitchFamily="34" charset="0"/>
              </a:rPr>
              <a:t>, 2nd edition (5 volumes, 2014; in process)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2"/>
                </a:solidFill>
              </a:rPr>
              <a:t>The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Oxford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Companion</a:t>
            </a:r>
            <a:r>
              <a:rPr lang="hr-HR" b="1" dirty="0">
                <a:solidFill>
                  <a:schemeClr val="tx2"/>
                </a:solidFill>
              </a:rPr>
              <a:t> to Music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2"/>
                </a:solidFill>
              </a:rPr>
              <a:t>Oxford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Dictionary</a:t>
            </a:r>
            <a:r>
              <a:rPr lang="hr-HR" b="1" dirty="0">
                <a:solidFill>
                  <a:schemeClr val="tx2"/>
                </a:solidFill>
              </a:rPr>
              <a:t> od Music</a:t>
            </a:r>
          </a:p>
        </p:txBody>
      </p:sp>
    </p:spTree>
    <p:extLst>
      <p:ext uri="{BB962C8B-B14F-4D97-AF65-F5344CB8AC3E}">
        <p14:creationId xmlns:p14="http://schemas.microsoft.com/office/powerpoint/2010/main" val="25645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22615"/>
            <a:ext cx="3248860" cy="670082"/>
          </a:xfrm>
        </p:spPr>
        <p:txBody>
          <a:bodyPr>
            <a:normAutofit/>
          </a:bodyPr>
          <a:lstStyle/>
          <a:p>
            <a:r>
              <a:rPr lang="hr-HR" sz="3599" b="1" dirty="0">
                <a:solidFill>
                  <a:schemeClr val="accent3">
                    <a:lumMod val="50000"/>
                  </a:schemeClr>
                </a:solidFill>
              </a:rPr>
              <a:t>Pretraživanje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96" y="1379201"/>
            <a:ext cx="4968552" cy="1347474"/>
          </a:xfrm>
        </p:spPr>
        <p:txBody>
          <a:bodyPr numCol="1">
            <a:normAutofit/>
          </a:bodyPr>
          <a:lstStyle/>
          <a:p>
            <a:pPr marL="0" indent="0" algn="ctr">
              <a:buNone/>
            </a:pPr>
            <a:r>
              <a:rPr lang="hr-HR" b="1" dirty="0" smtClean="0"/>
              <a:t>Pregledavanje -</a:t>
            </a:r>
            <a:r>
              <a:rPr lang="hr-HR" dirty="0" smtClean="0"/>
              <a:t> po zadanim </a:t>
            </a:r>
            <a:r>
              <a:rPr lang="hr-HR" b="1" dirty="0" smtClean="0"/>
              <a:t>kategorijama</a:t>
            </a:r>
            <a:r>
              <a:rPr lang="hr-HR" dirty="0" smtClean="0"/>
              <a:t> unutar kojih su ponuđeni dodatni </a:t>
            </a:r>
            <a:r>
              <a:rPr lang="hr-HR" b="1" dirty="0" smtClean="0"/>
              <a:t>izbornici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79199" y="5144072"/>
            <a:ext cx="8873888" cy="15692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399" dirty="0"/>
              <a:t>Odabirom određene potkategorije uz prikaz rezultata s lijeve strane pojavljuje se izbornik koji nudi mogućnost detaljnog pretraživanja i filtriranja rezultata </a:t>
            </a:r>
          </a:p>
          <a:p>
            <a:endParaRPr lang="hr-HR" sz="2399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508" t="19543" r="18689" b="54201"/>
          <a:stretch/>
        </p:blipFill>
        <p:spPr>
          <a:xfrm>
            <a:off x="1485058" y="3007767"/>
            <a:ext cx="9862169" cy="206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05048" y="4230137"/>
            <a:ext cx="2208748" cy="366138"/>
          </a:xfrm>
          <a:prstGeom prst="round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7" name="Oval 6"/>
          <p:cNvSpPr/>
          <p:nvPr/>
        </p:nvSpPr>
        <p:spPr>
          <a:xfrm>
            <a:off x="1458647" y="3690583"/>
            <a:ext cx="5689474" cy="543441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399"/>
          </a:p>
        </p:txBody>
      </p:sp>
      <p:sp>
        <p:nvSpPr>
          <p:cNvPr id="4" name="Rounded Rectangle 3"/>
          <p:cNvSpPr/>
          <p:nvPr/>
        </p:nvSpPr>
        <p:spPr>
          <a:xfrm>
            <a:off x="8741980" y="3659948"/>
            <a:ext cx="2602808" cy="50405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8398668" y="152634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Okvir </a:t>
            </a:r>
            <a:r>
              <a:rPr lang="hr-HR" dirty="0"/>
              <a:t>za </a:t>
            </a:r>
            <a:r>
              <a:rPr lang="hr-HR" dirty="0" smtClean="0"/>
              <a:t>brzo</a:t>
            </a:r>
          </a:p>
          <a:p>
            <a:r>
              <a:rPr lang="hr-HR" dirty="0" smtClean="0"/>
              <a:t>pretraživanje</a:t>
            </a:r>
            <a:endParaRPr lang="hr-HR" dirty="0"/>
          </a:p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3973670" y="715435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chemeClr val="accent2">
                    <a:lumMod val="50000"/>
                  </a:schemeClr>
                </a:solidFill>
              </a:rPr>
              <a:t>Naslovna stranica</a:t>
            </a:r>
          </a:p>
        </p:txBody>
      </p:sp>
      <p:sp>
        <p:nvSpPr>
          <p:cNvPr id="29" name="Oval 28"/>
          <p:cNvSpPr/>
          <p:nvPr/>
        </p:nvSpPr>
        <p:spPr>
          <a:xfrm>
            <a:off x="2133972" y="3774145"/>
            <a:ext cx="1224136" cy="389020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658808" y="2375665"/>
            <a:ext cx="384576" cy="121731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4991100" y="2772660"/>
            <a:ext cx="1254824" cy="519751"/>
          </a:xfrm>
          <a:prstGeom prst="bentConnector3">
            <a:avLst>
              <a:gd name="adj1" fmla="val -154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2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98" y="0"/>
            <a:ext cx="3722072" cy="912030"/>
          </a:xfrm>
        </p:spPr>
        <p:txBody>
          <a:bodyPr>
            <a:normAutofit/>
          </a:bodyPr>
          <a:lstStyle/>
          <a:p>
            <a:r>
              <a:rPr lang="hr-HR" sz="3599" b="1" dirty="0">
                <a:solidFill>
                  <a:schemeClr val="accent3">
                    <a:lumMod val="50000"/>
                  </a:schemeClr>
                </a:solidFill>
              </a:rPr>
              <a:t>Prikaz rezultata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978" y="1383635"/>
            <a:ext cx="9504903" cy="1161796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Prikaz </a:t>
            </a:r>
            <a:r>
              <a:rPr lang="hr-HR" b="1" dirty="0" smtClean="0"/>
              <a:t>svih</a:t>
            </a:r>
            <a:r>
              <a:rPr lang="hr-HR" dirty="0" smtClean="0"/>
              <a:t> jedinica u odabranoj  kategoriji</a:t>
            </a:r>
          </a:p>
          <a:p>
            <a:pPr algn="ctr"/>
            <a:r>
              <a:rPr lang="hr-HR" dirty="0" smtClean="0"/>
              <a:t>Mogućnost sortiranja jedinica na više načina</a:t>
            </a:r>
            <a:endParaRPr lang="hr-HR" dirty="0"/>
          </a:p>
        </p:txBody>
      </p:sp>
      <p:pic>
        <p:nvPicPr>
          <p:cNvPr id="12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397" t="45611" r="42958" b="23619"/>
          <a:stretch/>
        </p:blipFill>
        <p:spPr>
          <a:xfrm>
            <a:off x="3574132" y="2708920"/>
            <a:ext cx="4301937" cy="360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718148" y="3501008"/>
            <a:ext cx="973808" cy="473213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</p:spTree>
    <p:extLst>
      <p:ext uri="{BB962C8B-B14F-4D97-AF65-F5344CB8AC3E}">
        <p14:creationId xmlns:p14="http://schemas.microsoft.com/office/powerpoint/2010/main" val="16484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59" y="27275"/>
            <a:ext cx="4319893" cy="927289"/>
          </a:xfrm>
        </p:spPr>
        <p:txBody>
          <a:bodyPr>
            <a:normAutofit/>
          </a:bodyPr>
          <a:lstStyle/>
          <a:p>
            <a:r>
              <a:rPr lang="hr-HR" sz="3599" b="1" dirty="0">
                <a:solidFill>
                  <a:schemeClr val="accent3">
                    <a:lumMod val="50000"/>
                  </a:schemeClr>
                </a:solidFill>
              </a:rPr>
              <a:t>Filtriranje rezultata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63126" y="1350679"/>
            <a:ext cx="2968337" cy="403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4359" y="1229342"/>
            <a:ext cx="6495735" cy="464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799" b="1" dirty="0">
                <a:solidFill>
                  <a:schemeClr val="accent2">
                    <a:lumMod val="50000"/>
                  </a:schemeClr>
                </a:solidFill>
              </a:rPr>
              <a:t>Izbornik s lijeve strane</a:t>
            </a:r>
          </a:p>
          <a:p>
            <a:endParaRPr lang="hr-HR" sz="2799" dirty="0"/>
          </a:p>
          <a:p>
            <a:pPr marL="1066556" lvl="1" indent="-457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Mogućnost modificiranja </a:t>
            </a:r>
            <a:r>
              <a:rPr lang="hr-HR" dirty="0"/>
              <a:t>pretrage</a:t>
            </a:r>
          </a:p>
          <a:p>
            <a:pPr marL="1066556" lvl="1" indent="-457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Kombiniranje </a:t>
            </a:r>
            <a:r>
              <a:rPr lang="hr-HR" dirty="0"/>
              <a:t>pojmova iz ponuđenih kategorija </a:t>
            </a:r>
          </a:p>
          <a:p>
            <a:pPr marL="1676050" lvl="2" indent="-457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uz pomoć operatora </a:t>
            </a:r>
            <a:r>
              <a:rPr lang="hr-HR" dirty="0" err="1"/>
              <a:t>and</a:t>
            </a:r>
            <a:r>
              <a:rPr lang="hr-HR" dirty="0"/>
              <a:t> / </a:t>
            </a:r>
            <a:r>
              <a:rPr lang="hr-HR" dirty="0" err="1"/>
              <a:t>or</a:t>
            </a:r>
            <a:r>
              <a:rPr lang="hr-HR" dirty="0"/>
              <a:t> / </a:t>
            </a:r>
            <a:r>
              <a:rPr lang="hr-HR" dirty="0" err="1"/>
              <a:t>not</a:t>
            </a:r>
            <a:endParaRPr lang="hr-HR" dirty="0"/>
          </a:p>
          <a:p>
            <a:pPr marL="1066556" lvl="1" indent="-4570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/>
              <a:t>moguće dodavanje više polja</a:t>
            </a:r>
          </a:p>
          <a:p>
            <a:endParaRPr lang="hr-HR" sz="2399" dirty="0"/>
          </a:p>
        </p:txBody>
      </p:sp>
      <p:sp>
        <p:nvSpPr>
          <p:cNvPr id="22" name="Rounded Rectangle 21"/>
          <p:cNvSpPr/>
          <p:nvPr/>
        </p:nvSpPr>
        <p:spPr>
          <a:xfrm>
            <a:off x="7158883" y="3582501"/>
            <a:ext cx="1849833" cy="49472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670476" y="3829863"/>
            <a:ext cx="488407" cy="24736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107799" y="4677080"/>
            <a:ext cx="924916" cy="43244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30" name="Rectangle 29"/>
          <p:cNvSpPr/>
          <p:nvPr/>
        </p:nvSpPr>
        <p:spPr>
          <a:xfrm>
            <a:off x="7158883" y="1786197"/>
            <a:ext cx="2402174" cy="30113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/>
          <a:srcRect l="18134" t="60768" r="67147" b="16093"/>
          <a:stretch/>
        </p:blipFill>
        <p:spPr>
          <a:xfrm>
            <a:off x="9472709" y="2006567"/>
            <a:ext cx="1918030" cy="18553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Straight Arrow Connector 32"/>
          <p:cNvCxnSpPr/>
          <p:nvPr/>
        </p:nvCxnSpPr>
        <p:spPr>
          <a:xfrm flipV="1">
            <a:off x="6022404" y="4810207"/>
            <a:ext cx="1136479" cy="4189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flipV="1">
            <a:off x="4798268" y="2479951"/>
            <a:ext cx="4539237" cy="11025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56" y="39412"/>
            <a:ext cx="11698112" cy="767914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Izbornik - filtriranje rezultata prema kategorijama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956" y="1238564"/>
            <a:ext cx="1285540" cy="1037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07" y="2435944"/>
            <a:ext cx="1961639" cy="189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4"/>
          <a:srcRect l="17707" t="42137" r="66387" b="26725"/>
          <a:stretch/>
        </p:blipFill>
        <p:spPr>
          <a:xfrm>
            <a:off x="1135133" y="4359052"/>
            <a:ext cx="2078959" cy="228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754028" y="971468"/>
            <a:ext cx="2228482" cy="307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90" y="3412073"/>
            <a:ext cx="2192237" cy="280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673" y="990254"/>
            <a:ext cx="1981445" cy="280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765" y="2282038"/>
            <a:ext cx="1416576" cy="189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3662" y="2663236"/>
            <a:ext cx="2180207" cy="395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0976" y="3611846"/>
            <a:ext cx="2072415" cy="196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39989" y="4864215"/>
            <a:ext cx="1449392" cy="150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300956" y="1231416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16" name="Oval 15"/>
          <p:cNvSpPr/>
          <p:nvPr/>
        </p:nvSpPr>
        <p:spPr>
          <a:xfrm>
            <a:off x="356890" y="2435943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17" name="Oval 16"/>
          <p:cNvSpPr/>
          <p:nvPr/>
        </p:nvSpPr>
        <p:spPr>
          <a:xfrm>
            <a:off x="1137972" y="4359051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18" name="Oval 17"/>
          <p:cNvSpPr/>
          <p:nvPr/>
        </p:nvSpPr>
        <p:spPr>
          <a:xfrm>
            <a:off x="2635791" y="939865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19" name="Oval 18"/>
          <p:cNvSpPr/>
          <p:nvPr/>
        </p:nvSpPr>
        <p:spPr>
          <a:xfrm>
            <a:off x="3537091" y="3392405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20" name="Oval 19"/>
          <p:cNvSpPr/>
          <p:nvPr/>
        </p:nvSpPr>
        <p:spPr>
          <a:xfrm>
            <a:off x="5323046" y="2682060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21" name="Oval 20"/>
          <p:cNvSpPr/>
          <p:nvPr/>
        </p:nvSpPr>
        <p:spPr>
          <a:xfrm>
            <a:off x="6701961" y="971468"/>
            <a:ext cx="935851" cy="30742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22" name="Oval 21"/>
          <p:cNvSpPr/>
          <p:nvPr/>
        </p:nvSpPr>
        <p:spPr>
          <a:xfrm>
            <a:off x="8015886" y="2224807"/>
            <a:ext cx="1022965" cy="3318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23" name="Oval 22"/>
          <p:cNvSpPr/>
          <p:nvPr/>
        </p:nvSpPr>
        <p:spPr>
          <a:xfrm>
            <a:off x="8708821" y="3474041"/>
            <a:ext cx="1336204" cy="3644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  <p:sp>
        <p:nvSpPr>
          <p:cNvPr id="24" name="Oval 23"/>
          <p:cNvSpPr/>
          <p:nvPr/>
        </p:nvSpPr>
        <p:spPr>
          <a:xfrm>
            <a:off x="9939989" y="4754985"/>
            <a:ext cx="1022965" cy="33182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2399"/>
          </a:p>
        </p:txBody>
      </p:sp>
    </p:spTree>
    <p:extLst>
      <p:ext uri="{BB962C8B-B14F-4D97-AF65-F5344CB8AC3E}">
        <p14:creationId xmlns:p14="http://schemas.microsoft.com/office/powerpoint/2010/main" val="25221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764" y="0"/>
            <a:ext cx="4453402" cy="902837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Pomoćni sadržaji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08" y="896869"/>
            <a:ext cx="6552728" cy="4543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Dostupni su popisi kratica, upute</a:t>
            </a:r>
            <a:r>
              <a:rPr lang="hr-HR" dirty="0"/>
              <a:t>, </a:t>
            </a:r>
            <a:r>
              <a:rPr lang="hr-HR" dirty="0" smtClean="0"/>
              <a:t>alati </a:t>
            </a:r>
            <a:r>
              <a:rPr lang="hr-HR" dirty="0"/>
              <a:t>i </a:t>
            </a:r>
            <a:r>
              <a:rPr lang="hr-HR" dirty="0" smtClean="0"/>
              <a:t>dodatni sadržaji </a:t>
            </a:r>
            <a:r>
              <a:rPr lang="hr-HR" dirty="0"/>
              <a:t>koji omogućuju  kvalitetno pretraživanje baze i maksimalnu iskoristivost ponuđenih sadržaja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Indeksi</a:t>
            </a:r>
            <a:r>
              <a:rPr lang="hr-HR" dirty="0"/>
              <a:t>, tematske vremenske lente i </a:t>
            </a:r>
            <a:r>
              <a:rPr lang="hr-HR" dirty="0" smtClean="0"/>
              <a:t>tematski </a:t>
            </a:r>
            <a:r>
              <a:rPr lang="hr-HR" dirty="0"/>
              <a:t>vodiči korisna su pomoć pri izradi seminara i proširivanju vlastitih znanja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2876" y="1602873"/>
            <a:ext cx="3528393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51" y="3900500"/>
            <a:ext cx="2606065" cy="221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202878" y="3356992"/>
            <a:ext cx="2995989" cy="720080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9262764" y="4581128"/>
            <a:ext cx="1944216" cy="21602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ounded Rectangle 9"/>
          <p:cNvSpPr/>
          <p:nvPr/>
        </p:nvSpPr>
        <p:spPr>
          <a:xfrm>
            <a:off x="9226759" y="5477780"/>
            <a:ext cx="1944216" cy="21602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9248646" y="5805263"/>
            <a:ext cx="2318373" cy="20941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6793898" y="1586164"/>
            <a:ext cx="2664296" cy="43204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243" y="4566131"/>
            <a:ext cx="3806667" cy="220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>
            <a:off x="8587072" y="4689140"/>
            <a:ext cx="675692" cy="1007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0"/>
            <a:ext cx="4536504" cy="79208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3">
                    <a:lumMod val="50000"/>
                  </a:schemeClr>
                </a:solidFill>
              </a:rPr>
              <a:t>Upute za korisnike</a:t>
            </a:r>
            <a:endParaRPr lang="hr-H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1948" y="1628800"/>
            <a:ext cx="6395112" cy="4324382"/>
          </a:xfrm>
        </p:spPr>
        <p:txBody>
          <a:bodyPr/>
          <a:lstStyle/>
          <a:p>
            <a:r>
              <a:rPr lang="hr-HR" dirty="0" smtClean="0"/>
              <a:t>Objašnjava način redanja imena s prefiksima i plemićkim predikatima, pojmova s dijakritičkim znakovima, akcentima, preglasima…</a:t>
            </a:r>
          </a:p>
          <a:p>
            <a:r>
              <a:rPr lang="hr-HR" dirty="0" smtClean="0"/>
              <a:t>Oblikovanje natuknica i članaka, uputnica, bibliografija i popisa djela</a:t>
            </a:r>
          </a:p>
          <a:p>
            <a:r>
              <a:rPr lang="hr-HR" dirty="0" smtClean="0"/>
              <a:t>Način </a:t>
            </a:r>
            <a:r>
              <a:rPr lang="hr-HR" dirty="0" smtClean="0"/>
              <a:t>transliteracije ćiriličnih i dr. pisama, prezimena ruskih glazbenika …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966689"/>
            <a:ext cx="2629727" cy="197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720583" y="1917181"/>
            <a:ext cx="1836204" cy="38200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4820" y="2299186"/>
            <a:ext cx="4032448" cy="359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6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901</TotalTime>
  <Words>453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2</vt:lpstr>
      <vt:lpstr>Books 16x9</vt:lpstr>
      <vt:lpstr>PowerPoint Presentation</vt:lpstr>
      <vt:lpstr>Pristup</vt:lpstr>
      <vt:lpstr>Uključeno u pretplatu </vt:lpstr>
      <vt:lpstr>Pretraživanje</vt:lpstr>
      <vt:lpstr>Prikaz rezultata</vt:lpstr>
      <vt:lpstr>Filtriranje rezultata</vt:lpstr>
      <vt:lpstr>Izbornik - filtriranje rezultata prema kategorijama</vt:lpstr>
      <vt:lpstr>Pomoćni sadržaji</vt:lpstr>
      <vt:lpstr>Upute za korisnike</vt:lpstr>
      <vt:lpstr>Članak - struktura</vt:lpstr>
      <vt:lpstr>Dodatni alati</vt:lpstr>
      <vt:lpstr>Grove Music Online - osobni profil</vt:lpstr>
      <vt:lpstr>Osobni profil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Aleksandra Mežnarić</dc:creator>
  <cp:lastModifiedBy>Aleksandra Mežnarić</cp:lastModifiedBy>
  <cp:revision>85</cp:revision>
  <dcterms:created xsi:type="dcterms:W3CDTF">2018-10-30T12:03:59Z</dcterms:created>
  <dcterms:modified xsi:type="dcterms:W3CDTF">2018-11-15T13:50:27Z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