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3" r:id="rId1"/>
  </p:sldMasterIdLst>
  <p:sldIdLst>
    <p:sldId id="256" r:id="rId2"/>
    <p:sldId id="257" r:id="rId3"/>
    <p:sldId id="258" r:id="rId4"/>
    <p:sldId id="262" r:id="rId5"/>
    <p:sldId id="267" r:id="rId6"/>
    <p:sldId id="269" r:id="rId7"/>
    <p:sldId id="273" r:id="rId8"/>
    <p:sldId id="263" r:id="rId9"/>
    <p:sldId id="274" r:id="rId10"/>
    <p:sldId id="264" r:id="rId11"/>
    <p:sldId id="280" r:id="rId12"/>
    <p:sldId id="278" r:id="rId13"/>
    <p:sldId id="266" r:id="rId14"/>
    <p:sldId id="279" r:id="rId15"/>
    <p:sldId id="281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6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AAI@Edu.Hr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AAI@Edu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CCF7F-1437-4B13-9B37-06EC070867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C76698B-2118-4C30-84AE-8ECC3C0A5E0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000" b="1" dirty="0" smtClean="0"/>
            <a:t>MGG Online - Login</a:t>
          </a:r>
          <a:endParaRPr lang="hr-HR" sz="2000" b="1" dirty="0"/>
        </a:p>
      </dgm:t>
    </dgm:pt>
    <dgm:pt modelId="{AA229210-A9E9-406C-B03B-6A68234566B4}" type="parTrans" cxnId="{E5AD3923-3D14-401A-B11F-C0733D40B7E6}">
      <dgm:prSet/>
      <dgm:spPr/>
      <dgm:t>
        <a:bodyPr/>
        <a:lstStyle/>
        <a:p>
          <a:endParaRPr lang="hr-HR"/>
        </a:p>
      </dgm:t>
    </dgm:pt>
    <dgm:pt modelId="{393E37F3-22E5-474D-8326-0BC66266345A}" type="sibTrans" cxnId="{E5AD3923-3D14-401A-B11F-C0733D40B7E6}">
      <dgm:prSet/>
      <dgm:spPr/>
      <dgm:t>
        <a:bodyPr/>
        <a:lstStyle/>
        <a:p>
          <a:endParaRPr lang="hr-HR"/>
        </a:p>
      </dgm:t>
    </dgm:pt>
    <dgm:pt modelId="{3BC844D1-C930-4AAD-93E6-E6A83B00D24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000" b="1" dirty="0" smtClean="0"/>
            <a:t>Login </a:t>
          </a:r>
          <a:r>
            <a:rPr lang="hr-HR" sz="2000" b="1" dirty="0" err="1" smtClean="0"/>
            <a:t>through</a:t>
          </a:r>
          <a:r>
            <a:rPr lang="hr-HR" sz="2000" b="1" dirty="0" smtClean="0"/>
            <a:t> </a:t>
          </a:r>
          <a:r>
            <a:rPr lang="hr-HR" sz="2000" b="1" dirty="0" err="1" smtClean="0"/>
            <a:t>your</a:t>
          </a:r>
          <a:r>
            <a:rPr lang="hr-HR" sz="2000" b="1" dirty="0" smtClean="0"/>
            <a:t> </a:t>
          </a:r>
          <a:r>
            <a:rPr lang="hr-HR" sz="2000" b="1" dirty="0" err="1" smtClean="0"/>
            <a:t>institution</a:t>
          </a:r>
          <a:r>
            <a:rPr lang="hr-HR" sz="2000" b="1" dirty="0" smtClean="0"/>
            <a:t> (</a:t>
          </a:r>
          <a:r>
            <a:rPr lang="hr-HR" sz="2000" b="1" dirty="0" err="1" smtClean="0"/>
            <a:t>Sibboleth</a:t>
          </a:r>
          <a:r>
            <a:rPr lang="hr-HR" sz="2000" dirty="0" smtClean="0"/>
            <a:t>)	</a:t>
          </a:r>
          <a:endParaRPr lang="hr-HR" sz="2000" dirty="0"/>
        </a:p>
      </dgm:t>
    </dgm:pt>
    <dgm:pt modelId="{C691CA0D-85CE-4E4C-9FD4-8226A7BA6062}" type="parTrans" cxnId="{28D18A89-4B44-4D09-98AA-60571355B114}">
      <dgm:prSet/>
      <dgm:spPr/>
      <dgm:t>
        <a:bodyPr/>
        <a:lstStyle/>
        <a:p>
          <a:endParaRPr lang="hr-HR"/>
        </a:p>
      </dgm:t>
    </dgm:pt>
    <dgm:pt modelId="{8D93B2C6-4A11-45B5-BB9B-4308ADDE078A}" type="sibTrans" cxnId="{28D18A89-4B44-4D09-98AA-60571355B114}">
      <dgm:prSet/>
      <dgm:spPr/>
      <dgm:t>
        <a:bodyPr/>
        <a:lstStyle/>
        <a:p>
          <a:endParaRPr lang="hr-HR"/>
        </a:p>
      </dgm:t>
    </dgm:pt>
    <dgm:pt modelId="{DA5D4EC0-DC52-4889-BA3B-EE6E21CF000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200" b="1" dirty="0" smtClean="0"/>
            <a:t>Odabir – </a:t>
          </a:r>
          <a:r>
            <a:rPr lang="hr-HR" sz="2200" b="1" dirty="0" err="1" smtClean="0"/>
            <a:t>AAI@Edu.Hr</a:t>
          </a:r>
          <a:r>
            <a:rPr lang="hr-HR" sz="2200" b="1" dirty="0" smtClean="0"/>
            <a:t> Single </a:t>
          </a:r>
          <a:r>
            <a:rPr lang="hr-HR" sz="2200" b="1" dirty="0" err="1" smtClean="0"/>
            <a:t>Sign</a:t>
          </a:r>
          <a:r>
            <a:rPr lang="hr-HR" sz="2200" b="1" dirty="0" smtClean="0"/>
            <a:t>-On- Service 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dirty="0"/>
        </a:p>
      </dgm:t>
    </dgm:pt>
    <dgm:pt modelId="{76E295B8-45F1-4BC9-A77A-30F720EE0EEB}" type="parTrans" cxnId="{3D11FF1B-F507-46F6-A8A9-2E6573BD9B2B}">
      <dgm:prSet/>
      <dgm:spPr/>
      <dgm:t>
        <a:bodyPr/>
        <a:lstStyle/>
        <a:p>
          <a:endParaRPr lang="hr-HR"/>
        </a:p>
      </dgm:t>
    </dgm:pt>
    <dgm:pt modelId="{9B9076A1-0420-4E92-AFC1-0682076EDB63}" type="sibTrans" cxnId="{3D11FF1B-F507-46F6-A8A9-2E6573BD9B2B}">
      <dgm:prSet/>
      <dgm:spPr/>
      <dgm:t>
        <a:bodyPr/>
        <a:lstStyle/>
        <a:p>
          <a:endParaRPr lang="hr-HR"/>
        </a:p>
      </dgm:t>
    </dgm:pt>
    <dgm:pt modelId="{8BDA1FD7-1DE7-4248-BA6C-C5C96B658C6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000" b="1" dirty="0" smtClean="0"/>
            <a:t>Upis </a:t>
          </a:r>
          <a:r>
            <a:rPr lang="hr-HR" sz="2000" b="1" dirty="0" err="1" smtClean="0">
              <a:solidFill>
                <a:schemeClr val="accent2">
                  <a:lumMod val="75000"/>
                </a:schemeClr>
              </a:solidFill>
              <a:hlinkClick xmlns:r="http://schemas.openxmlformats.org/officeDocument/2006/relationships" r:id="rId1"/>
            </a:rPr>
            <a:t>AAI@Edu.Hr</a:t>
          </a:r>
          <a:r>
            <a:rPr lang="hr-HR" sz="20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hr-HR" sz="2000" b="1" dirty="0" smtClean="0"/>
            <a:t>korisničkih podataka</a:t>
          </a:r>
          <a:endParaRPr lang="hr-HR" sz="2000" b="1" dirty="0"/>
        </a:p>
      </dgm:t>
    </dgm:pt>
    <dgm:pt modelId="{92D5A87A-B487-4BD6-A0B6-942CB78AE7D8}" type="parTrans" cxnId="{AF326501-BC9D-4454-93E6-4DA0F6BE1F5D}">
      <dgm:prSet/>
      <dgm:spPr/>
      <dgm:t>
        <a:bodyPr/>
        <a:lstStyle/>
        <a:p>
          <a:endParaRPr lang="hr-HR"/>
        </a:p>
      </dgm:t>
    </dgm:pt>
    <dgm:pt modelId="{3C1E5FFF-93D4-421A-B156-752BB4B98DF4}" type="sibTrans" cxnId="{AF326501-BC9D-4454-93E6-4DA0F6BE1F5D}">
      <dgm:prSet/>
      <dgm:spPr/>
      <dgm:t>
        <a:bodyPr/>
        <a:lstStyle/>
        <a:p>
          <a:endParaRPr lang="hr-HR"/>
        </a:p>
      </dgm:t>
    </dgm:pt>
    <dgm:pt modelId="{C39899B7-A4E4-478C-9872-DCCA7046A410}" type="pres">
      <dgm:prSet presAssocID="{57FCCF7F-1437-4B13-9B37-06EC07086714}" presName="Name0" presStyleCnt="0">
        <dgm:presLayoutVars>
          <dgm:dir/>
          <dgm:resizeHandles val="exact"/>
        </dgm:presLayoutVars>
      </dgm:prSet>
      <dgm:spPr/>
    </dgm:pt>
    <dgm:pt modelId="{628907DE-88ED-44A0-977F-55C4988BE52F}" type="pres">
      <dgm:prSet presAssocID="{7C76698B-2118-4C30-84AE-8ECC3C0A5E04}" presName="node" presStyleLbl="node1" presStyleIdx="0" presStyleCnt="4" custScaleX="2000000" custScaleY="54697" custLinFactX="900000" custLinFactNeighborX="952391" custLinFactNeighborY="-950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835F91-AEC2-44BA-9A9B-B2126E3C252D}" type="pres">
      <dgm:prSet presAssocID="{393E37F3-22E5-474D-8326-0BC66266345A}" presName="sibTrans" presStyleLbl="sibTrans2D1" presStyleIdx="0" presStyleCnt="3" custAng="20708753" custFlipVert="1" custScaleX="159318" custScaleY="726575" custLinFactY="-7190" custLinFactNeighborX="645" custLinFactNeighborY="-100000"/>
      <dgm:spPr/>
      <dgm:t>
        <a:bodyPr/>
        <a:lstStyle/>
        <a:p>
          <a:endParaRPr lang="hr-HR"/>
        </a:p>
      </dgm:t>
    </dgm:pt>
    <dgm:pt modelId="{2F424A31-EDBB-4868-A539-481347B45582}" type="pres">
      <dgm:prSet presAssocID="{393E37F3-22E5-474D-8326-0BC66266345A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7D80C503-BF34-46CC-AF97-86BB556D2D48}" type="pres">
      <dgm:prSet presAssocID="{3BC844D1-C930-4AAD-93E6-E6A83B00D246}" presName="node" presStyleLbl="node1" presStyleIdx="1" presStyleCnt="4" custScaleX="2000000" custScaleY="77946" custLinFactX="2780920" custLinFactNeighborX="2800000" custLinFactNeighborY="-4429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65BC81-81D8-4B44-B3D5-046D26590234}" type="pres">
      <dgm:prSet presAssocID="{8D93B2C6-4A11-45B5-BB9B-4308ADDE078A}" presName="sibTrans" presStyleLbl="sibTrans2D1" presStyleIdx="1" presStyleCnt="3" custAng="527131" custScaleX="158341" custScaleY="846445" custLinFactY="-100000" custLinFactNeighborX="-955" custLinFactNeighborY="-144872"/>
      <dgm:spPr/>
      <dgm:t>
        <a:bodyPr/>
        <a:lstStyle/>
        <a:p>
          <a:endParaRPr lang="hr-HR"/>
        </a:p>
      </dgm:t>
    </dgm:pt>
    <dgm:pt modelId="{C4B3B462-0738-4A40-BE0F-D055C7696C4B}" type="pres">
      <dgm:prSet presAssocID="{8D93B2C6-4A11-45B5-BB9B-4308ADDE078A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9719D10E-63C4-4A82-9AF0-E824264E3C6A}" type="pres">
      <dgm:prSet presAssocID="{DA5D4EC0-DC52-4889-BA3B-EE6E21CF0003}" presName="node" presStyleLbl="node1" presStyleIdx="2" presStyleCnt="4" custScaleX="2000000" custScaleY="82542" custLinFactX="-2307045" custLinFactNeighborX="-2400000" custLinFactNeighborY="3398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9DB67B-CD43-4B83-9BC4-9D2839A9BC45}" type="pres">
      <dgm:prSet presAssocID="{9B9076A1-0420-4E92-AFC1-0682076EDB63}" presName="sibTrans" presStyleLbl="sibTrans2D1" presStyleIdx="2" presStyleCnt="3" custScaleX="139381" custScaleY="723776" custLinFactY="457579" custLinFactNeighborX="-10059" custLinFactNeighborY="500000"/>
      <dgm:spPr/>
      <dgm:t>
        <a:bodyPr/>
        <a:lstStyle/>
        <a:p>
          <a:endParaRPr lang="hr-HR"/>
        </a:p>
      </dgm:t>
    </dgm:pt>
    <dgm:pt modelId="{02686EBB-1E7F-45BA-B304-B9F0F9963A38}" type="pres">
      <dgm:prSet presAssocID="{9B9076A1-0420-4E92-AFC1-0682076EDB63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0947935C-B395-48F8-AFFE-3FD2388ED21C}" type="pres">
      <dgm:prSet presAssocID="{8BDA1FD7-1DE7-4248-BA6C-C5C96B658C66}" presName="node" presStyleLbl="node1" presStyleIdx="3" presStyleCnt="4" custScaleX="2000000" custScaleY="82736" custLinFactX="-1327579" custLinFactNeighborX="-1400000" custLinFactNeighborY="7904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3522C55-1FF3-4679-8C4A-F7755D1BF3DF}" type="presOf" srcId="{7C76698B-2118-4C30-84AE-8ECC3C0A5E04}" destId="{628907DE-88ED-44A0-977F-55C4988BE52F}" srcOrd="0" destOrd="0" presId="urn:microsoft.com/office/officeart/2005/8/layout/process1"/>
    <dgm:cxn modelId="{12DC65F0-D1A8-4C58-8D3A-087C50ABCDA7}" type="presOf" srcId="{9B9076A1-0420-4E92-AFC1-0682076EDB63}" destId="{02686EBB-1E7F-45BA-B304-B9F0F9963A38}" srcOrd="1" destOrd="0" presId="urn:microsoft.com/office/officeart/2005/8/layout/process1"/>
    <dgm:cxn modelId="{3D11FF1B-F507-46F6-A8A9-2E6573BD9B2B}" srcId="{57FCCF7F-1437-4B13-9B37-06EC07086714}" destId="{DA5D4EC0-DC52-4889-BA3B-EE6E21CF0003}" srcOrd="2" destOrd="0" parTransId="{76E295B8-45F1-4BC9-A77A-30F720EE0EEB}" sibTransId="{9B9076A1-0420-4E92-AFC1-0682076EDB63}"/>
    <dgm:cxn modelId="{F8AA88CA-B8D8-428B-8879-BA540B90016E}" type="presOf" srcId="{8BDA1FD7-1DE7-4248-BA6C-C5C96B658C66}" destId="{0947935C-B395-48F8-AFFE-3FD2388ED21C}" srcOrd="0" destOrd="0" presId="urn:microsoft.com/office/officeart/2005/8/layout/process1"/>
    <dgm:cxn modelId="{8AB98EEC-98AC-418B-A2E6-2DDEA6F9F8E1}" type="presOf" srcId="{8D93B2C6-4A11-45B5-BB9B-4308ADDE078A}" destId="{C4B3B462-0738-4A40-BE0F-D055C7696C4B}" srcOrd="1" destOrd="0" presId="urn:microsoft.com/office/officeart/2005/8/layout/process1"/>
    <dgm:cxn modelId="{AF326501-BC9D-4454-93E6-4DA0F6BE1F5D}" srcId="{57FCCF7F-1437-4B13-9B37-06EC07086714}" destId="{8BDA1FD7-1DE7-4248-BA6C-C5C96B658C66}" srcOrd="3" destOrd="0" parTransId="{92D5A87A-B487-4BD6-A0B6-942CB78AE7D8}" sibTransId="{3C1E5FFF-93D4-421A-B156-752BB4B98DF4}"/>
    <dgm:cxn modelId="{4F62D2CE-E59C-4CD7-83CA-15C9BADE12D7}" type="presOf" srcId="{8D93B2C6-4A11-45B5-BB9B-4308ADDE078A}" destId="{0165BC81-81D8-4B44-B3D5-046D26590234}" srcOrd="0" destOrd="0" presId="urn:microsoft.com/office/officeart/2005/8/layout/process1"/>
    <dgm:cxn modelId="{28D73410-55ED-4BBE-AC47-A71C6A527C9A}" type="presOf" srcId="{393E37F3-22E5-474D-8326-0BC66266345A}" destId="{AD835F91-AEC2-44BA-9A9B-B2126E3C252D}" srcOrd="0" destOrd="0" presId="urn:microsoft.com/office/officeart/2005/8/layout/process1"/>
    <dgm:cxn modelId="{5E789423-5728-4C5F-B315-A7F4DBBD5787}" type="presOf" srcId="{3BC844D1-C930-4AAD-93E6-E6A83B00D246}" destId="{7D80C503-BF34-46CC-AF97-86BB556D2D48}" srcOrd="0" destOrd="0" presId="urn:microsoft.com/office/officeart/2005/8/layout/process1"/>
    <dgm:cxn modelId="{E5AD3923-3D14-401A-B11F-C0733D40B7E6}" srcId="{57FCCF7F-1437-4B13-9B37-06EC07086714}" destId="{7C76698B-2118-4C30-84AE-8ECC3C0A5E04}" srcOrd="0" destOrd="0" parTransId="{AA229210-A9E9-406C-B03B-6A68234566B4}" sibTransId="{393E37F3-22E5-474D-8326-0BC66266345A}"/>
    <dgm:cxn modelId="{3EDBE6F1-84B9-4F7D-A80F-0624636B7ED1}" type="presOf" srcId="{57FCCF7F-1437-4B13-9B37-06EC07086714}" destId="{C39899B7-A4E4-478C-9872-DCCA7046A410}" srcOrd="0" destOrd="0" presId="urn:microsoft.com/office/officeart/2005/8/layout/process1"/>
    <dgm:cxn modelId="{28D18A89-4B44-4D09-98AA-60571355B114}" srcId="{57FCCF7F-1437-4B13-9B37-06EC07086714}" destId="{3BC844D1-C930-4AAD-93E6-E6A83B00D246}" srcOrd="1" destOrd="0" parTransId="{C691CA0D-85CE-4E4C-9FD4-8226A7BA6062}" sibTransId="{8D93B2C6-4A11-45B5-BB9B-4308ADDE078A}"/>
    <dgm:cxn modelId="{677F2500-F32C-40EF-A945-C1F55D56E097}" type="presOf" srcId="{9B9076A1-0420-4E92-AFC1-0682076EDB63}" destId="{979DB67B-CD43-4B83-9BC4-9D2839A9BC45}" srcOrd="0" destOrd="0" presId="urn:microsoft.com/office/officeart/2005/8/layout/process1"/>
    <dgm:cxn modelId="{62BE8D83-7C72-4424-9FBC-08FC15E8AD50}" type="presOf" srcId="{393E37F3-22E5-474D-8326-0BC66266345A}" destId="{2F424A31-EDBB-4868-A539-481347B45582}" srcOrd="1" destOrd="0" presId="urn:microsoft.com/office/officeart/2005/8/layout/process1"/>
    <dgm:cxn modelId="{A45434B0-73D3-4137-A778-FBAA0D9632F9}" type="presOf" srcId="{DA5D4EC0-DC52-4889-BA3B-EE6E21CF0003}" destId="{9719D10E-63C4-4A82-9AF0-E824264E3C6A}" srcOrd="0" destOrd="0" presId="urn:microsoft.com/office/officeart/2005/8/layout/process1"/>
    <dgm:cxn modelId="{8579C269-B046-4B13-A1AD-F6C709601AFD}" type="presParOf" srcId="{C39899B7-A4E4-478C-9872-DCCA7046A410}" destId="{628907DE-88ED-44A0-977F-55C4988BE52F}" srcOrd="0" destOrd="0" presId="urn:microsoft.com/office/officeart/2005/8/layout/process1"/>
    <dgm:cxn modelId="{95C14553-E3BE-47CC-A080-B17C192ADA5F}" type="presParOf" srcId="{C39899B7-A4E4-478C-9872-DCCA7046A410}" destId="{AD835F91-AEC2-44BA-9A9B-B2126E3C252D}" srcOrd="1" destOrd="0" presId="urn:microsoft.com/office/officeart/2005/8/layout/process1"/>
    <dgm:cxn modelId="{7312FA76-73C4-4497-8853-27125C70335C}" type="presParOf" srcId="{AD835F91-AEC2-44BA-9A9B-B2126E3C252D}" destId="{2F424A31-EDBB-4868-A539-481347B45582}" srcOrd="0" destOrd="0" presId="urn:microsoft.com/office/officeart/2005/8/layout/process1"/>
    <dgm:cxn modelId="{69A8AD1F-9369-46E0-AD9C-848587C7D9AE}" type="presParOf" srcId="{C39899B7-A4E4-478C-9872-DCCA7046A410}" destId="{7D80C503-BF34-46CC-AF97-86BB556D2D48}" srcOrd="2" destOrd="0" presId="urn:microsoft.com/office/officeart/2005/8/layout/process1"/>
    <dgm:cxn modelId="{ED91E7F2-77B1-4CB0-9AE0-4DB609EA858D}" type="presParOf" srcId="{C39899B7-A4E4-478C-9872-DCCA7046A410}" destId="{0165BC81-81D8-4B44-B3D5-046D26590234}" srcOrd="3" destOrd="0" presId="urn:microsoft.com/office/officeart/2005/8/layout/process1"/>
    <dgm:cxn modelId="{E0FA03C2-DE24-43F2-A431-295E2575C07A}" type="presParOf" srcId="{0165BC81-81D8-4B44-B3D5-046D26590234}" destId="{C4B3B462-0738-4A40-BE0F-D055C7696C4B}" srcOrd="0" destOrd="0" presId="urn:microsoft.com/office/officeart/2005/8/layout/process1"/>
    <dgm:cxn modelId="{39EF1506-136B-4E11-A82C-BB35D8AEF88F}" type="presParOf" srcId="{C39899B7-A4E4-478C-9872-DCCA7046A410}" destId="{9719D10E-63C4-4A82-9AF0-E824264E3C6A}" srcOrd="4" destOrd="0" presId="urn:microsoft.com/office/officeart/2005/8/layout/process1"/>
    <dgm:cxn modelId="{A8B248D5-1693-4CCA-8F0D-FAAE3A61811B}" type="presParOf" srcId="{C39899B7-A4E4-478C-9872-DCCA7046A410}" destId="{979DB67B-CD43-4B83-9BC4-9D2839A9BC45}" srcOrd="5" destOrd="0" presId="urn:microsoft.com/office/officeart/2005/8/layout/process1"/>
    <dgm:cxn modelId="{3AAAE380-1933-40BA-82D4-99A0B4B4FF81}" type="presParOf" srcId="{979DB67B-CD43-4B83-9BC4-9D2839A9BC45}" destId="{02686EBB-1E7F-45BA-B304-B9F0F9963A38}" srcOrd="0" destOrd="0" presId="urn:microsoft.com/office/officeart/2005/8/layout/process1"/>
    <dgm:cxn modelId="{E023B403-110B-4C9A-9108-B616159326F5}" type="presParOf" srcId="{C39899B7-A4E4-478C-9872-DCCA7046A410}" destId="{0947935C-B395-48F8-AFFE-3FD2388ED21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4C89B2-2643-48BB-BBED-F602BCB1041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524B9F0-E0BA-42FC-8ABE-525956991BA5}">
      <dgm:prSet custT="1"/>
      <dgm:spPr>
        <a:solidFill>
          <a:schemeClr val="accent1">
            <a:alpha val="83000"/>
          </a:schemeClr>
        </a:solidFill>
        <a:effectLst>
          <a:outerShdw blurRad="50800" dist="25400" dir="3840000" algn="ctr" rotWithShape="0">
            <a:srgbClr val="000000">
              <a:alpha val="6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  <a:bevelB w="152400" h="50800" prst="softRound"/>
        </a:sp3d>
      </dgm:spPr>
      <dgm:t>
        <a:bodyPr/>
        <a:lstStyle/>
        <a:p>
          <a:pPr rtl="0"/>
          <a:r>
            <a:rPr lang="hr-HR" sz="2800" b="1" i="0" dirty="0" smtClean="0"/>
            <a:t>Kod prevelikog broja rezultata  - lijevi segment stranice nudi kategorije prema kojima je moguće suziti pretragu</a:t>
          </a:r>
          <a:endParaRPr lang="hr-HR" sz="2800" dirty="0"/>
        </a:p>
      </dgm:t>
    </dgm:pt>
    <dgm:pt modelId="{1632B49F-66AA-4960-954C-C536003A9642}" type="parTrans" cxnId="{69A53DF6-86C0-45DA-AB0B-E7D2BCC1BD08}">
      <dgm:prSet/>
      <dgm:spPr/>
      <dgm:t>
        <a:bodyPr/>
        <a:lstStyle/>
        <a:p>
          <a:endParaRPr lang="hr-HR"/>
        </a:p>
      </dgm:t>
    </dgm:pt>
    <dgm:pt modelId="{2AE7D53A-7361-4BFD-AE22-9CB3B896D0FB}" type="sibTrans" cxnId="{69A53DF6-86C0-45DA-AB0B-E7D2BCC1BD08}">
      <dgm:prSet/>
      <dgm:spPr/>
      <dgm:t>
        <a:bodyPr/>
        <a:lstStyle/>
        <a:p>
          <a:endParaRPr lang="hr-HR"/>
        </a:p>
      </dgm:t>
    </dgm:pt>
    <dgm:pt modelId="{342E0D73-5C15-40C1-841B-E69B5B477280}" type="pres">
      <dgm:prSet presAssocID="{EC4C89B2-2643-48BB-BBED-F602BCB104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7EBFAA6-F4DB-4680-BB97-99B601A143C7}" type="pres">
      <dgm:prSet presAssocID="{F524B9F0-E0BA-42FC-8ABE-525956991BA5}" presName="circ1TxSh" presStyleLbl="vennNode1" presStyleIdx="0" presStyleCnt="1" custLinFactNeighborX="11671" custLinFactNeighborY="3325"/>
      <dgm:spPr/>
      <dgm:t>
        <a:bodyPr/>
        <a:lstStyle/>
        <a:p>
          <a:endParaRPr lang="hr-HR"/>
        </a:p>
      </dgm:t>
    </dgm:pt>
  </dgm:ptLst>
  <dgm:cxnLst>
    <dgm:cxn modelId="{69A53DF6-86C0-45DA-AB0B-E7D2BCC1BD08}" srcId="{EC4C89B2-2643-48BB-BBED-F602BCB1041A}" destId="{F524B9F0-E0BA-42FC-8ABE-525956991BA5}" srcOrd="0" destOrd="0" parTransId="{1632B49F-66AA-4960-954C-C536003A9642}" sibTransId="{2AE7D53A-7361-4BFD-AE22-9CB3B896D0FB}"/>
    <dgm:cxn modelId="{DA6AE4D7-4801-4C19-B65D-8EC35A338C05}" type="presOf" srcId="{EC4C89B2-2643-48BB-BBED-F602BCB1041A}" destId="{342E0D73-5C15-40C1-841B-E69B5B477280}" srcOrd="0" destOrd="0" presId="urn:microsoft.com/office/officeart/2005/8/layout/venn1"/>
    <dgm:cxn modelId="{00E39608-21DA-4786-96DA-BE6A9ADB94E5}" type="presOf" srcId="{F524B9F0-E0BA-42FC-8ABE-525956991BA5}" destId="{67EBFAA6-F4DB-4680-BB97-99B601A143C7}" srcOrd="0" destOrd="0" presId="urn:microsoft.com/office/officeart/2005/8/layout/venn1"/>
    <dgm:cxn modelId="{F80A60D3-2BAD-4E8B-8006-DD196F0BD9BC}" type="presParOf" srcId="{342E0D73-5C15-40C1-841B-E69B5B477280}" destId="{67EBFAA6-F4DB-4680-BB97-99B601A143C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907DE-88ED-44A0-977F-55C4988BE52F}">
      <dsp:nvSpPr>
        <dsp:cNvPr id="0" name=""/>
        <dsp:cNvSpPr/>
      </dsp:nvSpPr>
      <dsp:spPr>
        <a:xfrm>
          <a:off x="1113838" y="434378"/>
          <a:ext cx="1948024" cy="12026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4000"/>
                <a:lumMod val="118000"/>
              </a:schemeClr>
            </a:gs>
            <a:gs pos="100000">
              <a:schemeClr val="accent2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MGG Online - Login</a:t>
          </a:r>
          <a:endParaRPr lang="hr-HR" sz="2000" b="1" kern="1200" dirty="0"/>
        </a:p>
      </dsp:txBody>
      <dsp:txXfrm>
        <a:off x="1149062" y="469602"/>
        <a:ext cx="1877576" cy="1132196"/>
      </dsp:txXfrm>
    </dsp:sp>
    <dsp:sp modelId="{AD835F91-AEC2-44BA-9A9B-B2126E3C252D}">
      <dsp:nvSpPr>
        <dsp:cNvPr id="0" name=""/>
        <dsp:cNvSpPr/>
      </dsp:nvSpPr>
      <dsp:spPr>
        <a:xfrm rot="13856" flipV="1">
          <a:off x="3253160" y="1488872"/>
          <a:ext cx="2030706" cy="175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 rot="10800000">
        <a:off x="3253160" y="1523867"/>
        <a:ext cx="1978054" cy="105305"/>
      </dsp:txXfrm>
    </dsp:sp>
    <dsp:sp modelId="{7D80C503-BF34-46CC-AF97-86BB556D2D48}">
      <dsp:nvSpPr>
        <dsp:cNvPr id="0" name=""/>
        <dsp:cNvSpPr/>
      </dsp:nvSpPr>
      <dsp:spPr>
        <a:xfrm>
          <a:off x="5388911" y="1294206"/>
          <a:ext cx="1948024" cy="17138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4000"/>
                <a:lumMod val="118000"/>
              </a:schemeClr>
            </a:gs>
            <a:gs pos="100000">
              <a:schemeClr val="accent2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Login </a:t>
          </a:r>
          <a:r>
            <a:rPr lang="hr-HR" sz="2000" b="1" kern="1200" dirty="0" err="1" smtClean="0"/>
            <a:t>through</a:t>
          </a:r>
          <a:r>
            <a:rPr lang="hr-HR" sz="2000" b="1" kern="1200" dirty="0" smtClean="0"/>
            <a:t> </a:t>
          </a:r>
          <a:r>
            <a:rPr lang="hr-HR" sz="2000" b="1" kern="1200" dirty="0" err="1" smtClean="0"/>
            <a:t>your</a:t>
          </a:r>
          <a:r>
            <a:rPr lang="hr-HR" sz="2000" b="1" kern="1200" dirty="0" smtClean="0"/>
            <a:t> </a:t>
          </a:r>
          <a:r>
            <a:rPr lang="hr-HR" sz="2000" b="1" kern="1200" dirty="0" err="1" smtClean="0"/>
            <a:t>institution</a:t>
          </a:r>
          <a:r>
            <a:rPr lang="hr-HR" sz="2000" b="1" kern="1200" dirty="0" smtClean="0"/>
            <a:t> (</a:t>
          </a:r>
          <a:r>
            <a:rPr lang="hr-HR" sz="2000" b="1" kern="1200" dirty="0" err="1" smtClean="0"/>
            <a:t>Sibboleth</a:t>
          </a:r>
          <a:r>
            <a:rPr lang="hr-HR" sz="2000" kern="1200" dirty="0" smtClean="0"/>
            <a:t>)	</a:t>
          </a:r>
          <a:endParaRPr lang="hr-HR" sz="2000" kern="1200" dirty="0"/>
        </a:p>
      </dsp:txBody>
      <dsp:txXfrm>
        <a:off x="5439107" y="1344402"/>
        <a:ext cx="1847632" cy="1613437"/>
      </dsp:txXfrm>
    </dsp:sp>
    <dsp:sp modelId="{0165BC81-81D8-4B44-B3D5-046D26590234}">
      <dsp:nvSpPr>
        <dsp:cNvPr id="0" name=""/>
        <dsp:cNvSpPr/>
      </dsp:nvSpPr>
      <dsp:spPr>
        <a:xfrm rot="10026118">
          <a:off x="3075015" y="2864491"/>
          <a:ext cx="2149898" cy="2044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10800000">
        <a:off x="3135580" y="2898538"/>
        <a:ext cx="2088559" cy="122677"/>
      </dsp:txXfrm>
    </dsp:sp>
    <dsp:sp modelId="{9719D10E-63C4-4A82-9AF0-E824264E3C6A}">
      <dsp:nvSpPr>
        <dsp:cNvPr id="0" name=""/>
        <dsp:cNvSpPr/>
      </dsp:nvSpPr>
      <dsp:spPr>
        <a:xfrm>
          <a:off x="1060344" y="2964786"/>
          <a:ext cx="1948024" cy="18148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4000"/>
                <a:lumMod val="118000"/>
              </a:schemeClr>
            </a:gs>
            <a:gs pos="100000">
              <a:schemeClr val="accent2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200" b="1" kern="1200" dirty="0" smtClean="0"/>
            <a:t>Odabir – </a:t>
          </a:r>
          <a:r>
            <a:rPr lang="hr-HR" sz="2200" b="1" kern="1200" dirty="0" err="1" smtClean="0"/>
            <a:t>AAI@Edu.Hr</a:t>
          </a:r>
          <a:r>
            <a:rPr lang="hr-HR" sz="2200" b="1" kern="1200" dirty="0" smtClean="0"/>
            <a:t> Single </a:t>
          </a:r>
          <a:r>
            <a:rPr lang="hr-HR" sz="2200" b="1" kern="1200" dirty="0" err="1" smtClean="0"/>
            <a:t>Sign</a:t>
          </a:r>
          <a:r>
            <a:rPr lang="hr-HR" sz="2200" b="1" kern="1200" dirty="0" smtClean="0"/>
            <a:t>-On- Service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 dirty="0"/>
        </a:p>
      </dsp:txBody>
      <dsp:txXfrm>
        <a:off x="1113500" y="3017942"/>
        <a:ext cx="1841712" cy="1708571"/>
      </dsp:txXfrm>
    </dsp:sp>
    <dsp:sp modelId="{979DB67B-CD43-4B83-9BC4-9D2839A9BC45}">
      <dsp:nvSpPr>
        <dsp:cNvPr id="0" name=""/>
        <dsp:cNvSpPr/>
      </dsp:nvSpPr>
      <dsp:spPr>
        <a:xfrm rot="1026012">
          <a:off x="3100978" y="4517379"/>
          <a:ext cx="983496" cy="174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3102137" y="4544634"/>
        <a:ext cx="931047" cy="104899"/>
      </dsp:txXfrm>
    </dsp:sp>
    <dsp:sp modelId="{0947935C-B395-48F8-AFFE-3FD2388ED21C}">
      <dsp:nvSpPr>
        <dsp:cNvPr id="0" name=""/>
        <dsp:cNvSpPr/>
      </dsp:nvSpPr>
      <dsp:spPr>
        <a:xfrm>
          <a:off x="4280865" y="3953428"/>
          <a:ext cx="1948024" cy="18191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4000"/>
                <a:lumMod val="118000"/>
              </a:schemeClr>
            </a:gs>
            <a:gs pos="100000">
              <a:schemeClr val="accent2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Upis </a:t>
          </a:r>
          <a:r>
            <a:rPr lang="hr-HR" sz="2000" b="1" kern="1200" dirty="0" err="1" smtClean="0">
              <a:solidFill>
                <a:schemeClr val="accent2">
                  <a:lumMod val="75000"/>
                </a:schemeClr>
              </a:solidFill>
              <a:hlinkClick xmlns:r="http://schemas.openxmlformats.org/officeDocument/2006/relationships" r:id="rId1"/>
            </a:rPr>
            <a:t>AAI@Edu.Hr</a:t>
          </a:r>
          <a:r>
            <a:rPr lang="hr-HR" sz="2000" b="1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hr-HR" sz="2000" b="1" kern="1200" dirty="0" smtClean="0"/>
            <a:t>korisničkih podataka</a:t>
          </a:r>
          <a:endParaRPr lang="hr-HR" sz="2000" b="1" kern="1200" dirty="0"/>
        </a:p>
      </dsp:txBody>
      <dsp:txXfrm>
        <a:off x="4334146" y="4006709"/>
        <a:ext cx="1841462" cy="1712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BFAA6-F4DB-4680-BB97-99B601A143C7}">
      <dsp:nvSpPr>
        <dsp:cNvPr id="0" name=""/>
        <dsp:cNvSpPr/>
      </dsp:nvSpPr>
      <dsp:spPr>
        <a:xfrm>
          <a:off x="90204" y="0"/>
          <a:ext cx="4442576" cy="4442576"/>
        </a:xfrm>
        <a:prstGeom prst="ellipse">
          <a:avLst/>
        </a:prstGeom>
        <a:solidFill>
          <a:schemeClr val="accent1">
            <a:alpha val="83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3840000" algn="ctr" rotWithShape="0">
            <a:srgbClr val="000000">
              <a:alpha val="6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  <a:bevelB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i="0" kern="1200" dirty="0" smtClean="0"/>
            <a:t>Kod prevelikog broja rezultata  - lijevi segment stranice nudi kategorije prema kojima je moguće suziti pretragu</a:t>
          </a:r>
          <a:endParaRPr lang="hr-HR" sz="2800" kern="1200" dirty="0"/>
        </a:p>
      </dsp:txBody>
      <dsp:txXfrm>
        <a:off x="740804" y="650600"/>
        <a:ext cx="3141376" cy="3141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8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15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748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0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170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21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042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73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0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6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5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3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5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5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2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3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8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gg-online.com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gg-online.com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43"/>
          <a:stretch/>
        </p:blipFill>
        <p:spPr>
          <a:xfrm>
            <a:off x="2843971" y="2065468"/>
            <a:ext cx="5945912" cy="12694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3044" y="4024344"/>
            <a:ext cx="7218381" cy="838112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 smtClean="0"/>
              <a:t>Upute za pristup i korištenje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8554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60" y="509184"/>
            <a:ext cx="3860259" cy="633816"/>
          </a:xfrm>
        </p:spPr>
        <p:txBody>
          <a:bodyPr>
            <a:normAutofit fontScale="90000"/>
          </a:bodyPr>
          <a:lstStyle/>
          <a:p>
            <a:r>
              <a:rPr lang="hr-HR" sz="3600" b="1" dirty="0"/>
              <a:t>Pretraživanje</a:t>
            </a:r>
            <a:r>
              <a:rPr lang="hr-HR" sz="2600" b="1" dirty="0"/>
              <a:t>	</a:t>
            </a:r>
            <a:r>
              <a:rPr lang="hr-HR" b="1" dirty="0"/>
              <a:t>	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87460" y="1396414"/>
            <a:ext cx="4803868" cy="478636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Century Gothic" panose="020B0502020202020204" pitchFamily="34" charset="0"/>
              <a:buChar char="►"/>
            </a:pPr>
            <a:r>
              <a:rPr lang="hr-HR" sz="3000" b="1" dirty="0"/>
              <a:t>Opcije</a:t>
            </a:r>
            <a:r>
              <a:rPr lang="hr-HR" sz="2600" b="1" dirty="0"/>
              <a:t>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200" b="1" dirty="0">
                <a:solidFill>
                  <a:schemeClr val="bg1"/>
                </a:solidFill>
              </a:rPr>
              <a:t>P</a:t>
            </a:r>
            <a:r>
              <a:rPr lang="hr-HR" sz="2200" b="1" dirty="0" smtClean="0">
                <a:solidFill>
                  <a:schemeClr val="bg1"/>
                </a:solidFill>
              </a:rPr>
              <a:t>regledavanje - prema </a:t>
            </a:r>
            <a:r>
              <a:rPr lang="hr-HR" sz="2200" b="1" dirty="0">
                <a:solidFill>
                  <a:schemeClr val="bg1"/>
                </a:solidFill>
              </a:rPr>
              <a:t>naslovu članka, </a:t>
            </a:r>
            <a:r>
              <a:rPr lang="hr-HR" sz="2200" b="1" dirty="0" smtClean="0">
                <a:solidFill>
                  <a:schemeClr val="bg1"/>
                </a:solidFill>
              </a:rPr>
              <a:t>autoru članka </a:t>
            </a:r>
            <a:r>
              <a:rPr lang="hr-HR" sz="2200" b="1" dirty="0">
                <a:solidFill>
                  <a:schemeClr val="bg1"/>
                </a:solidFill>
              </a:rPr>
              <a:t>i </a:t>
            </a:r>
            <a:r>
              <a:rPr lang="hr-HR" sz="2200" b="1" dirty="0" smtClean="0">
                <a:solidFill>
                  <a:schemeClr val="bg1"/>
                </a:solidFill>
              </a:rPr>
              <a:t>zanimanjima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200" b="1" dirty="0" smtClean="0">
                <a:solidFill>
                  <a:schemeClr val="bg1"/>
                </a:solidFill>
              </a:rPr>
              <a:t>Jednostavno / složeno pretraživanje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200" b="1" dirty="0" smtClean="0">
                <a:solidFill>
                  <a:schemeClr val="bg1"/>
                </a:solidFill>
              </a:rPr>
              <a:t>složeno pretraživanje pomoću Booleovih operatora – </a:t>
            </a:r>
            <a:r>
              <a:rPr lang="hr-HR" sz="2200" b="1" dirty="0" smtClean="0">
                <a:solidFill>
                  <a:srgbClr val="FFC000"/>
                </a:solidFill>
              </a:rPr>
              <a:t>AND / OR / NOT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sz="2300" b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r-HR" sz="2200" dirty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20" t="-252" r="1800" b="252"/>
          <a:stretch/>
        </p:blipFill>
        <p:spPr>
          <a:xfrm>
            <a:off x="6575998" y="1143000"/>
            <a:ext cx="4831762" cy="4599432"/>
          </a:xfrm>
          <a:prstGeom prst="rect">
            <a:avLst/>
          </a:prstGeom>
          <a:noFill/>
          <a:ln w="38100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33" r="4872"/>
          <a:stretch/>
        </p:blipFill>
        <p:spPr>
          <a:xfrm>
            <a:off x="4680170" y="509184"/>
            <a:ext cx="1666838" cy="204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0082228" y="1112508"/>
            <a:ext cx="1297406" cy="50363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6569869" y="1545205"/>
            <a:ext cx="2776515" cy="422464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91328" y="5059680"/>
            <a:ext cx="1877568" cy="682752"/>
          </a:xfrm>
          <a:prstGeom prst="straightConnector1">
            <a:avLst/>
          </a:prstGeom>
          <a:ln w="38100"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346384" y="1616145"/>
            <a:ext cx="1193334" cy="28580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0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78" y="539496"/>
            <a:ext cx="3782806" cy="908304"/>
          </a:xfrm>
        </p:spPr>
        <p:txBody>
          <a:bodyPr/>
          <a:lstStyle/>
          <a:p>
            <a:r>
              <a:rPr lang="hr-HR" sz="3600" b="1" dirty="0" smtClean="0"/>
              <a:t>Prikaz rezultata</a:t>
            </a:r>
            <a:endParaRPr lang="hr-HR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2464" y="182881"/>
            <a:ext cx="2791968" cy="656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5098" y="2336800"/>
            <a:ext cx="5867638" cy="1930400"/>
          </a:xfrm>
          <a:ln>
            <a:noFill/>
          </a:ln>
        </p:spPr>
        <p:style>
          <a:lnRef idx="1">
            <a:schemeClr val="accent2"/>
          </a:lnRef>
          <a:fillRef idx="1003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r-HR" sz="2800" b="1" dirty="0" smtClean="0"/>
              <a:t>Rezultati su poredani prema učestalosti i mjestu na kojem  se traženi pojam pojavljuje u članku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8304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92641" y="508640"/>
            <a:ext cx="5103488" cy="728480"/>
          </a:xfrm>
        </p:spPr>
        <p:txBody>
          <a:bodyPr/>
          <a:lstStyle/>
          <a:p>
            <a:r>
              <a:rPr lang="hr-HR" b="1" dirty="0" smtClean="0"/>
              <a:t>Pretraživanje „Mozart”</a:t>
            </a:r>
            <a:endParaRPr lang="hr-HR" b="1" dirty="0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092" y="1864746"/>
            <a:ext cx="1406755" cy="2031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19763470"/>
              </p:ext>
            </p:extLst>
          </p:nvPr>
        </p:nvGraphicFramePr>
        <p:xfrm>
          <a:off x="4163610" y="2266197"/>
          <a:ext cx="4532781" cy="444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9135" y="2456995"/>
            <a:ext cx="2796698" cy="4251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079" y="4053830"/>
            <a:ext cx="2421639" cy="1663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0297" y="3034318"/>
            <a:ext cx="2306845" cy="3702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0633" y="1354134"/>
            <a:ext cx="7785500" cy="388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7562625" y="1237120"/>
            <a:ext cx="774551" cy="581094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ounded Rectangle 2"/>
          <p:cNvSpPr/>
          <p:nvPr/>
        </p:nvSpPr>
        <p:spPr>
          <a:xfrm>
            <a:off x="522092" y="1877426"/>
            <a:ext cx="1406757" cy="268366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ounded Rectangle 11"/>
          <p:cNvSpPr/>
          <p:nvPr/>
        </p:nvSpPr>
        <p:spPr>
          <a:xfrm>
            <a:off x="1760855" y="3020327"/>
            <a:ext cx="1311530" cy="30084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ounded Rectangle 12"/>
          <p:cNvSpPr/>
          <p:nvPr/>
        </p:nvSpPr>
        <p:spPr>
          <a:xfrm>
            <a:off x="531533" y="4032397"/>
            <a:ext cx="975472" cy="35672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78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346" y="1314232"/>
            <a:ext cx="3164467" cy="2405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Rounded Rectangle 36"/>
          <p:cNvSpPr/>
          <p:nvPr/>
        </p:nvSpPr>
        <p:spPr>
          <a:xfrm>
            <a:off x="3943472" y="2661091"/>
            <a:ext cx="2432943" cy="49257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008" y="478015"/>
            <a:ext cx="6959971" cy="760628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hr-HR" sz="3600" b="1" dirty="0" smtClean="0">
                <a:solidFill>
                  <a:schemeClr val="bg1"/>
                </a:solidFill>
              </a:rPr>
              <a:t>Otvaranje natuknice  „Mozart</a:t>
            </a:r>
            <a:r>
              <a:rPr lang="hr-HR" sz="3600" b="1" dirty="0" smtClean="0">
                <a:solidFill>
                  <a:srgbClr val="FFC000"/>
                </a:solidFill>
              </a:rPr>
              <a:t>”</a:t>
            </a:r>
            <a:endParaRPr lang="hr-HR" sz="3600" b="1" dirty="0">
              <a:solidFill>
                <a:srgbClr val="FFC000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half" idx="2"/>
          </p:nvPr>
        </p:nvSpPr>
        <p:spPr>
          <a:xfrm>
            <a:off x="576458" y="1440168"/>
            <a:ext cx="3203062" cy="3900355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hr-HR" sz="2400" b="1" dirty="0"/>
              <a:t>Lijevi segment stranice nudi sadržaj </a:t>
            </a:r>
            <a:r>
              <a:rPr lang="hr-HR" sz="2400" b="1" dirty="0" smtClean="0"/>
              <a:t>članka, i dodatne detaljnije </a:t>
            </a:r>
            <a:r>
              <a:rPr lang="hr-HR" sz="2400" b="1" dirty="0"/>
              <a:t>izbornike</a:t>
            </a:r>
          </a:p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579" y="3062242"/>
            <a:ext cx="3608924" cy="1840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026" y="2876864"/>
            <a:ext cx="4111569" cy="3778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05" y="5695687"/>
            <a:ext cx="6866281" cy="741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ounded Rectangle 4"/>
          <p:cNvSpPr/>
          <p:nvPr/>
        </p:nvSpPr>
        <p:spPr>
          <a:xfrm>
            <a:off x="8110401" y="4076949"/>
            <a:ext cx="1353312" cy="23431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ounded Rectangle 11"/>
          <p:cNvSpPr/>
          <p:nvPr/>
        </p:nvSpPr>
        <p:spPr>
          <a:xfrm>
            <a:off x="7851154" y="3747898"/>
            <a:ext cx="1353312" cy="3048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ounded Rectangle 12"/>
          <p:cNvSpPr/>
          <p:nvPr/>
        </p:nvSpPr>
        <p:spPr>
          <a:xfrm>
            <a:off x="5886729" y="3914723"/>
            <a:ext cx="1353312" cy="39383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ounded Rectangle 7"/>
          <p:cNvSpPr/>
          <p:nvPr/>
        </p:nvSpPr>
        <p:spPr>
          <a:xfrm>
            <a:off x="8181698" y="5942276"/>
            <a:ext cx="3194089" cy="248785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08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780" y="3881174"/>
            <a:ext cx="4189365" cy="1544315"/>
          </a:xfrm>
          <a:prstGeom prst="rect">
            <a:avLst/>
          </a:prstGeom>
          <a:ln>
            <a:noFill/>
          </a:ln>
          <a:effectLst>
            <a:outerShdw blurRad="381000" dir="720000" sx="104000" sy="1040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8572" y="470642"/>
            <a:ext cx="3636502" cy="795156"/>
          </a:xfrm>
        </p:spPr>
        <p:txBody>
          <a:bodyPr/>
          <a:lstStyle/>
          <a:p>
            <a:r>
              <a:rPr lang="hr-HR" sz="3600" b="1" dirty="0" smtClean="0"/>
              <a:t>Dodatni alati</a:t>
            </a:r>
            <a:endParaRPr lang="hr-HR" sz="3600" b="1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528918" y="1266150"/>
            <a:ext cx="3892745" cy="1939600"/>
          </a:xfrm>
          <a:noFill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3200" b="1" dirty="0">
                <a:solidFill>
                  <a:srgbClr val="FFC000"/>
                </a:solidFill>
              </a:rPr>
              <a:t>Desno </a:t>
            </a:r>
            <a:r>
              <a:rPr lang="hr-HR" sz="3200" b="1" dirty="0" smtClean="0">
                <a:solidFill>
                  <a:srgbClr val="FFC000"/>
                </a:solidFill>
              </a:rPr>
              <a:t>gore uz tekst</a:t>
            </a:r>
            <a:r>
              <a:rPr lang="hr-HR" sz="2800" b="1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581" y="4723982"/>
            <a:ext cx="2167581" cy="461665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2400" dirty="0" smtClean="0"/>
              <a:t>Traži u članku</a:t>
            </a:r>
            <a:endParaRPr lang="hr-HR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93920" y="1429169"/>
            <a:ext cx="3350959" cy="156966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400" b="1" dirty="0" smtClean="0"/>
              <a:t>Prevedi</a:t>
            </a:r>
            <a:r>
              <a:rPr lang="hr-HR" sz="2400" dirty="0" smtClean="0"/>
              <a:t> – na vrhu prozora otvara </a:t>
            </a:r>
            <a:r>
              <a:rPr lang="hr-HR" sz="2400" dirty="0"/>
              <a:t>se izbornik</a:t>
            </a:r>
          </a:p>
          <a:p>
            <a:r>
              <a:rPr lang="hr-HR" sz="2400" dirty="0" smtClean="0"/>
              <a:t>Google prevoditelja</a:t>
            </a:r>
            <a:endParaRPr lang="hr-HR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65498" y="2352918"/>
            <a:ext cx="1664238" cy="461665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2400" dirty="0" err="1" smtClean="0"/>
              <a:t>Bookmark</a:t>
            </a:r>
            <a:endParaRPr lang="hr-HR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9253728" y="2937335"/>
            <a:ext cx="1697093" cy="830997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/>
              <a:t>Označi dio teksta</a:t>
            </a:r>
            <a:endParaRPr lang="hr-HR" sz="2400" dirty="0"/>
          </a:p>
        </p:txBody>
      </p:sp>
      <p:sp>
        <p:nvSpPr>
          <p:cNvPr id="21" name="Freeform 20"/>
          <p:cNvSpPr/>
          <p:nvPr/>
        </p:nvSpPr>
        <p:spPr>
          <a:xfrm>
            <a:off x="9217152" y="3986713"/>
            <a:ext cx="658368" cy="1207008"/>
          </a:xfrm>
          <a:custGeom>
            <a:avLst/>
            <a:gdLst>
              <a:gd name="connsiteX0" fmla="*/ 182880 w 658368"/>
              <a:gd name="connsiteY0" fmla="*/ 0 h 1207008"/>
              <a:gd name="connsiteX1" fmla="*/ 658368 w 658368"/>
              <a:gd name="connsiteY1" fmla="*/ 12192 h 1207008"/>
              <a:gd name="connsiteX2" fmla="*/ 658368 w 658368"/>
              <a:gd name="connsiteY2" fmla="*/ 1207008 h 1207008"/>
              <a:gd name="connsiteX3" fmla="*/ 0 w 658368"/>
              <a:gd name="connsiteY3" fmla="*/ 1207008 h 1207008"/>
              <a:gd name="connsiteX4" fmla="*/ 0 w 658368"/>
              <a:gd name="connsiteY4" fmla="*/ 609600 h 1207008"/>
              <a:gd name="connsiteX5" fmla="*/ 219456 w 658368"/>
              <a:gd name="connsiteY5" fmla="*/ 597408 h 1207008"/>
              <a:gd name="connsiteX6" fmla="*/ 182880 w 658368"/>
              <a:gd name="connsiteY6" fmla="*/ 0 h 120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368" h="1207008">
                <a:moveTo>
                  <a:pt x="182880" y="0"/>
                </a:moveTo>
                <a:lnTo>
                  <a:pt x="658368" y="12192"/>
                </a:lnTo>
                <a:lnTo>
                  <a:pt x="658368" y="1207008"/>
                </a:lnTo>
                <a:lnTo>
                  <a:pt x="0" y="1207008"/>
                </a:lnTo>
                <a:lnTo>
                  <a:pt x="0" y="609600"/>
                </a:lnTo>
                <a:lnTo>
                  <a:pt x="219456" y="597408"/>
                </a:lnTo>
                <a:lnTo>
                  <a:pt x="182880" y="0"/>
                </a:lnTo>
                <a:close/>
              </a:path>
            </a:pathLst>
          </a:custGeom>
          <a:noFill/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523162" y="4400735"/>
            <a:ext cx="512584" cy="32125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372358" y="3035555"/>
            <a:ext cx="477014" cy="11485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440289" y="2940812"/>
            <a:ext cx="28459" cy="124325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253472" y="4857659"/>
            <a:ext cx="1085554" cy="461665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2400" dirty="0" smtClean="0"/>
              <a:t>Printaj</a:t>
            </a:r>
            <a:endParaRPr lang="hr-HR" sz="24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9059665" y="3873871"/>
            <a:ext cx="194063" cy="42990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9729736" y="4400735"/>
            <a:ext cx="523736" cy="48825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8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78" y="496816"/>
            <a:ext cx="4090889" cy="728480"/>
          </a:xfrm>
          <a:noFill/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hr-HR" sz="3600" b="1" dirty="0" smtClean="0"/>
              <a:t>Detalji o članku</a:t>
            </a:r>
            <a:endParaRPr lang="hr-HR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186" y="3504565"/>
            <a:ext cx="3594041" cy="2599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421332" y="1514221"/>
            <a:ext cx="11270796" cy="1701419"/>
          </a:xfrm>
          <a:gradFill>
            <a:gsLst>
              <a:gs pos="19000">
                <a:schemeClr val="dk2">
                  <a:tint val="98000"/>
                  <a:hueMod val="104000"/>
                  <a:satMod val="128000"/>
                  <a:lumMod val="104000"/>
                </a:schemeClr>
              </a:gs>
              <a:gs pos="100000">
                <a:schemeClr val="dk2">
                  <a:shade val="76000"/>
                  <a:hueMod val="89000"/>
                  <a:satMod val="164000"/>
                  <a:lumMod val="68000"/>
                </a:schemeClr>
              </a:gs>
            </a:gsLst>
          </a:gradFill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  <a:softEdge rad="889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b="1" dirty="0">
                <a:solidFill>
                  <a:srgbClr val="FFC000"/>
                </a:solidFill>
              </a:rPr>
              <a:t>Desno uz tekst</a:t>
            </a:r>
          </a:p>
          <a:p>
            <a:pPr marL="857250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2600" b="1" dirty="0" smtClean="0">
                <a:solidFill>
                  <a:schemeClr val="bg1"/>
                </a:solidFill>
              </a:rPr>
              <a:t>Godina objavljivanja, dostupne verzije </a:t>
            </a:r>
          </a:p>
          <a:p>
            <a:pPr marL="857250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2600" b="1" dirty="0" smtClean="0">
                <a:solidFill>
                  <a:schemeClr val="bg1"/>
                </a:solidFill>
              </a:rPr>
              <a:t>Bibliografska jedinica za </a:t>
            </a:r>
            <a:r>
              <a:rPr lang="hr-HR" sz="2600" b="1" dirty="0">
                <a:solidFill>
                  <a:schemeClr val="bg1"/>
                </a:solidFill>
              </a:rPr>
              <a:t>citiranje članka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207" y="4536313"/>
            <a:ext cx="8691475" cy="1157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1914144" y="4547616"/>
            <a:ext cx="987552" cy="280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2635" y="1831453"/>
            <a:ext cx="8825659" cy="1788704"/>
          </a:xfrm>
        </p:spPr>
        <p:txBody>
          <a:bodyPr/>
          <a:lstStyle/>
          <a:p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42635" y="4439751"/>
            <a:ext cx="8825658" cy="860400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13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51443">
            <a:off x="1555383" y="2486096"/>
            <a:ext cx="2988107" cy="1058644"/>
          </a:xfrm>
          <a:prstGeom prst="rect">
            <a:avLst/>
          </a:prstGeom>
          <a:ln>
            <a:noFill/>
          </a:ln>
          <a:effectLst>
            <a:reflection blurRad="101600" stA="87000" endPos="96000" dist="50800" dir="5400000" sy="-100000" algn="bl" rotWithShape="0"/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25609">
            <a:off x="2840473" y="4246960"/>
            <a:ext cx="1333784" cy="708018"/>
          </a:xfrm>
          <a:prstGeom prst="rect">
            <a:avLst/>
          </a:prstGeom>
          <a:effectLst>
            <a:outerShdw blurRad="76200" dist="50800" dir="7200000" sx="6000" sy="6000" algn="ctr" rotWithShape="0">
              <a:srgbClr val="000000">
                <a:alpha val="43137"/>
              </a:srgbClr>
            </a:outerShdw>
            <a:reflection stA="99000" endPos="0" dist="12700" dir="5400000" sy="-100000" algn="bl" rotWithShape="0"/>
            <a:softEdge rad="127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86" y="505609"/>
            <a:ext cx="5002306" cy="1807285"/>
          </a:xfrm>
        </p:spPr>
        <p:txBody>
          <a:bodyPr>
            <a:noAutofit/>
          </a:bodyPr>
          <a:lstStyle/>
          <a:p>
            <a:r>
              <a:rPr lang="hr-HR" sz="3600" b="1" dirty="0" err="1" smtClean="0"/>
              <a:t>Die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Musik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in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Geschichte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und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Gegenwart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418" y="505609"/>
            <a:ext cx="6748630" cy="585861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endParaRPr lang="hr-HR" sz="2600" b="1" dirty="0" smtClean="0"/>
          </a:p>
          <a:p>
            <a:pPr algn="ctr">
              <a:lnSpc>
                <a:spcPct val="150000"/>
              </a:lnSpc>
            </a:pPr>
            <a:r>
              <a:rPr lang="hr-HR" sz="2800" b="1" dirty="0" smtClean="0"/>
              <a:t>Najznačajnija njemačka opća glazbena enciklopedija</a:t>
            </a:r>
          </a:p>
          <a:p>
            <a:pPr algn="ctr">
              <a:lnSpc>
                <a:spcPct val="150000"/>
              </a:lnSpc>
            </a:pPr>
            <a:r>
              <a:rPr lang="hr-HR" sz="2800" b="1" dirty="0" smtClean="0"/>
              <a:t>Drugo </a:t>
            </a:r>
            <a:r>
              <a:rPr lang="hr-HR" sz="2800" b="1" dirty="0"/>
              <a:t>tiskano izdanje MGG-a izdano u periodu od </a:t>
            </a:r>
            <a:r>
              <a:rPr lang="hr-HR" sz="2800" b="1" dirty="0" smtClean="0"/>
              <a:t>1994-2008/ </a:t>
            </a:r>
            <a:r>
              <a:rPr lang="hr-HR" sz="2800" b="1" dirty="0"/>
              <a:t>najnovije </a:t>
            </a:r>
            <a:r>
              <a:rPr lang="hr-HR" sz="2800" b="1" dirty="0" smtClean="0"/>
              <a:t>izmjene </a:t>
            </a:r>
            <a:r>
              <a:rPr lang="hr-HR" sz="2800" b="1" dirty="0"/>
              <a:t>i dopune</a:t>
            </a:r>
          </a:p>
          <a:p>
            <a:pPr algn="ctr">
              <a:lnSpc>
                <a:spcPct val="150000"/>
              </a:lnSpc>
            </a:pPr>
            <a:r>
              <a:rPr lang="hr-HR" sz="2800" b="1" dirty="0" smtClean="0"/>
              <a:t>Svi aspekti </a:t>
            </a:r>
            <a:r>
              <a:rPr lang="hr-HR" sz="2800" b="1" dirty="0" smtClean="0"/>
              <a:t>glazbe i glazbenog stvaralaštva </a:t>
            </a:r>
          </a:p>
          <a:p>
            <a:pPr algn="ctr">
              <a:lnSpc>
                <a:spcPct val="150000"/>
              </a:lnSpc>
            </a:pPr>
            <a:r>
              <a:rPr lang="hr-HR" sz="2800" b="1" dirty="0" smtClean="0"/>
              <a:t>Relevantni članci iz srodnih disciplina – književnosti, filozofije i vizualnih umjetnosti</a:t>
            </a:r>
          </a:p>
          <a:p>
            <a:pPr lvl="1">
              <a:lnSpc>
                <a:spcPct val="200000"/>
              </a:lnSpc>
            </a:pPr>
            <a:endParaRPr lang="hr-HR" sz="2200" b="1" dirty="0" smtClean="0"/>
          </a:p>
          <a:p>
            <a:endParaRPr lang="hr-HR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293" y="3109500"/>
            <a:ext cx="2240429" cy="793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683368">
            <a:off x="1432178" y="3726402"/>
            <a:ext cx="2083298" cy="73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158781">
            <a:off x="1511535" y="4922175"/>
            <a:ext cx="1967030" cy="696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428646">
            <a:off x="823932" y="3695353"/>
            <a:ext cx="1728754" cy="138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5396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5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24" y="462579"/>
            <a:ext cx="4277658" cy="1082040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>MGG Online </a:t>
            </a:r>
            <a:r>
              <a:rPr lang="hr-HR" sz="3600" b="1" dirty="0" smtClean="0"/>
              <a:t/>
            </a:r>
            <a:br>
              <a:rPr lang="hr-HR" sz="3600" b="1" dirty="0" smtClean="0"/>
            </a:b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316" y="1060794"/>
            <a:ext cx="6945884" cy="4868373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</a:pPr>
            <a:r>
              <a:rPr lang="hr-HR" sz="2600" b="1" dirty="0" smtClean="0"/>
              <a:t>Direktan pristup iz prostora MA </a:t>
            </a:r>
            <a:endParaRPr lang="hr-HR" sz="2600" b="1" dirty="0" smtClean="0"/>
          </a:p>
          <a:p>
            <a:pPr lvl="2" algn="ct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r-HR" sz="2400" b="1" dirty="0" smtClean="0"/>
              <a:t>s </a:t>
            </a:r>
            <a:r>
              <a:rPr lang="hr-HR" sz="2400" b="1" dirty="0" smtClean="0"/>
              <a:t>računala u čitaonici Knjižnice MA </a:t>
            </a:r>
            <a:r>
              <a:rPr lang="hr-HR" sz="2400" b="1" dirty="0" smtClean="0"/>
              <a:t>- pristup </a:t>
            </a:r>
            <a:r>
              <a:rPr lang="hr-HR" sz="2400" b="1" dirty="0" smtClean="0"/>
              <a:t>putem IP adrese</a:t>
            </a:r>
          </a:p>
          <a:p>
            <a:pPr algn="ctr">
              <a:lnSpc>
                <a:spcPct val="160000"/>
              </a:lnSpc>
            </a:pPr>
            <a:r>
              <a:rPr lang="hr-HR" sz="2600" b="1" dirty="0" smtClean="0"/>
              <a:t>Pristup izvana – prijavom na </a:t>
            </a:r>
            <a:r>
              <a:rPr lang="hr-HR" sz="2600" b="1" dirty="0"/>
              <a:t>početnoj stranici </a:t>
            </a:r>
            <a:r>
              <a:rPr lang="hr-HR" sz="2600" b="1" dirty="0">
                <a:solidFill>
                  <a:schemeClr val="accent2"/>
                </a:solidFill>
                <a:hlinkClick r:id="rId2"/>
              </a:rPr>
              <a:t>https://</a:t>
            </a:r>
            <a:r>
              <a:rPr lang="hr-HR" sz="2600" b="1" dirty="0" smtClean="0">
                <a:solidFill>
                  <a:schemeClr val="accent2"/>
                </a:solidFill>
                <a:hlinkClick r:id="rId2"/>
              </a:rPr>
              <a:t>www.mgg-online.com/</a:t>
            </a:r>
            <a:r>
              <a:rPr lang="hr-HR" sz="2600" b="1" dirty="0">
                <a:solidFill>
                  <a:schemeClr val="accent2"/>
                </a:solidFill>
              </a:rPr>
              <a:t> </a:t>
            </a:r>
            <a:r>
              <a:rPr lang="hr-HR" sz="2600" b="1" dirty="0" smtClean="0">
                <a:solidFill>
                  <a:schemeClr val="accent2"/>
                </a:solidFill>
              </a:rPr>
              <a:t> </a:t>
            </a:r>
          </a:p>
          <a:p>
            <a:pPr lvl="1" algn="ct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r-HR" sz="2400" b="1" dirty="0" smtClean="0"/>
              <a:t>putem </a:t>
            </a:r>
            <a:r>
              <a:rPr lang="hr-HR" sz="2400" b="1" dirty="0" err="1" smtClean="0"/>
              <a:t>AAIEdu@Hr</a:t>
            </a:r>
            <a:r>
              <a:rPr lang="hr-HR" sz="2400" b="1" dirty="0" smtClean="0"/>
              <a:t> elektroničkog identiteta</a:t>
            </a:r>
            <a:endParaRPr lang="hr-HR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3796" y="1422699"/>
            <a:ext cx="2465323" cy="845013"/>
          </a:xfrm>
          <a:effectLst>
            <a:outerShdw blurRad="50800" dist="50800" dir="600000" algn="ctr" rotWithShape="0">
              <a:srgbClr val="000000">
                <a:alpha val="43137"/>
              </a:srgbClr>
            </a:outerShdw>
            <a:reflection stA="99000" endPos="65000" dist="50800" dir="5400000" sy="-100000" algn="bl" rotWithShape="0"/>
            <a:softEdge rad="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b="1" dirty="0" smtClean="0"/>
              <a:t>Pristup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1147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dk2">
                <a:shade val="42000"/>
                <a:hueMod val="42000"/>
                <a:satMod val="124000"/>
                <a:lumMod val="62000"/>
              </a:schemeClr>
              <a:schemeClr val="dk2">
                <a:tint val="96000"/>
                <a:satMod val="130000"/>
              </a:schemeClr>
            </a:duotone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36" y="462579"/>
            <a:ext cx="4270786" cy="1301676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36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Postupak prijave -</a:t>
            </a:r>
            <a:r>
              <a:rPr lang="hr-HR" sz="36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r-HR" sz="36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pristup izvan 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455700"/>
              </p:ext>
            </p:extLst>
          </p:nvPr>
        </p:nvGraphicFramePr>
        <p:xfrm>
          <a:off x="4163210" y="215153"/>
          <a:ext cx="7917628" cy="625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3336" y="1968648"/>
            <a:ext cx="4077149" cy="439987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hr-HR" sz="2600" b="1" dirty="0" smtClean="0"/>
              <a:t>Prijavom </a:t>
            </a:r>
            <a:r>
              <a:rPr lang="hr-HR" sz="2600" b="1" dirty="0"/>
              <a:t>na početnoj </a:t>
            </a:r>
            <a:r>
              <a:rPr lang="hr-HR" sz="2600" b="1" dirty="0" smtClean="0"/>
              <a:t>stranici - </a:t>
            </a:r>
            <a:r>
              <a:rPr lang="hr-HR" sz="2600" b="1" dirty="0" smtClean="0">
                <a:solidFill>
                  <a:schemeClr val="tx2"/>
                </a:solidFill>
                <a:hlinkClick r:id="rId8"/>
              </a:rPr>
              <a:t>https</a:t>
            </a:r>
            <a:r>
              <a:rPr lang="hr-HR" sz="2600" b="1" dirty="0">
                <a:solidFill>
                  <a:schemeClr val="tx2"/>
                </a:solidFill>
                <a:hlinkClick r:id="rId8"/>
              </a:rPr>
              <a:t>://www.mgg-online.com/</a:t>
            </a:r>
            <a:r>
              <a:rPr lang="hr-HR" sz="2600" b="1" dirty="0">
                <a:solidFill>
                  <a:schemeClr val="tx2"/>
                </a:solidFill>
              </a:rPr>
              <a:t>  </a:t>
            </a:r>
            <a:endParaRPr lang="hr-HR" sz="2600" b="1" dirty="0" smtClean="0">
              <a:solidFill>
                <a:schemeClr val="tx2"/>
              </a:solidFill>
            </a:endParaRPr>
          </a:p>
          <a:p>
            <a:pPr marL="914400" lvl="1" indent="-4572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hr-HR" sz="2600" b="1" dirty="0" smtClean="0">
                <a:solidFill>
                  <a:schemeClr val="accent1"/>
                </a:solidFill>
              </a:rPr>
              <a:t>putem </a:t>
            </a:r>
            <a:r>
              <a:rPr lang="hr-HR" sz="2600" b="1" dirty="0" err="1">
                <a:solidFill>
                  <a:schemeClr val="accent1"/>
                </a:solidFill>
              </a:rPr>
              <a:t>AAIEdu@Hr</a:t>
            </a:r>
            <a:r>
              <a:rPr lang="hr-HR" sz="2600" b="1" dirty="0">
                <a:solidFill>
                  <a:schemeClr val="accent1"/>
                </a:solidFill>
              </a:rPr>
              <a:t> korisničkih podataka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1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4395" y="163513"/>
            <a:ext cx="10391888" cy="2871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9001461" y="230756"/>
            <a:ext cx="730433" cy="42065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823" y="769852"/>
            <a:ext cx="3714750" cy="3585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8110197" y="2820473"/>
            <a:ext cx="3714750" cy="46329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/>
          <a:srcRect t="877" r="20111" b="-877"/>
          <a:stretch/>
        </p:blipFill>
        <p:spPr>
          <a:xfrm>
            <a:off x="4356413" y="3153741"/>
            <a:ext cx="4358831" cy="1516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4487953" y="4093762"/>
            <a:ext cx="3791712" cy="57630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572" r="2519" b="15358"/>
          <a:stretch/>
        </p:blipFill>
        <p:spPr>
          <a:xfrm>
            <a:off x="300798" y="4175033"/>
            <a:ext cx="4047744" cy="2370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3068602" y="4183771"/>
            <a:ext cx="1368669" cy="68127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ounded Rectangle 13"/>
          <p:cNvSpPr/>
          <p:nvPr/>
        </p:nvSpPr>
        <p:spPr>
          <a:xfrm>
            <a:off x="314323" y="5083991"/>
            <a:ext cx="4020693" cy="146158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/>
          <p:cNvSpPr txBox="1"/>
          <p:nvPr/>
        </p:nvSpPr>
        <p:spPr>
          <a:xfrm>
            <a:off x="8384019" y="145877"/>
            <a:ext cx="514222" cy="523220"/>
          </a:xfrm>
          <a:prstGeom prst="rect">
            <a:avLst/>
          </a:prstGeom>
          <a:gradFill>
            <a:gsLst>
              <a:gs pos="61707">
                <a:srgbClr val="82B0C8"/>
              </a:gs>
              <a:gs pos="47400">
                <a:srgbClr val="8EB8CE"/>
              </a:gs>
              <a:gs pos="0">
                <a:schemeClr val="accent5">
                  <a:tint val="98000"/>
                  <a:lumMod val="114000"/>
                </a:schemeClr>
              </a:gs>
              <a:gs pos="100000">
                <a:schemeClr val="accent5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1.</a:t>
            </a:r>
            <a:endParaRPr lang="hr-HR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8914856" y="803947"/>
            <a:ext cx="451822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2.</a:t>
            </a:r>
            <a:endParaRPr lang="hr-H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136787" y="4262481"/>
            <a:ext cx="451822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4</a:t>
            </a:r>
            <a:r>
              <a:rPr lang="hr-HR" sz="2400" b="1" dirty="0" smtClean="0">
                <a:solidFill>
                  <a:srgbClr val="C00000"/>
                </a:solidFill>
              </a:rPr>
              <a:t>.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942198" y="3052936"/>
            <a:ext cx="451822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C00000"/>
                </a:solidFill>
              </a:rPr>
              <a:t>3.</a:t>
            </a:r>
            <a:endParaRPr lang="hr-H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8" y="1940306"/>
            <a:ext cx="11232118" cy="4791456"/>
          </a:xfrm>
          <a:prstGeom prst="rect">
            <a:avLst/>
          </a:prstGeom>
          <a:effectLst>
            <a:outerShdw blurRad="241300" dist="50800" dir="5400000" sx="70000" sy="7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8778" y="488744"/>
            <a:ext cx="8761413" cy="728480"/>
          </a:xfrm>
        </p:spPr>
        <p:txBody>
          <a:bodyPr/>
          <a:lstStyle/>
          <a:p>
            <a:r>
              <a:rPr lang="hr-HR" sz="36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Početna</a:t>
            </a:r>
            <a:r>
              <a:rPr lang="hr-HR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stranica</a:t>
            </a:r>
            <a:endParaRPr lang="hr-HR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2600" b="1" dirty="0" smtClean="0">
              <a:ln w="0">
                <a:noFill/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hr-HR" sz="2600" b="1" i="1" dirty="0" smtClean="0"/>
          </a:p>
          <a:p>
            <a:endParaRPr lang="hr-HR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837" y="1559624"/>
            <a:ext cx="4983210" cy="80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478565" y="3599859"/>
            <a:ext cx="2689412" cy="2092881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8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600" b="1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Dogodilo se na današnji dan – rođenja i smrti značajnih osoba</a:t>
            </a:r>
            <a:endParaRPr lang="hr-HR" sz="2600" b="1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27685" y="3585072"/>
            <a:ext cx="2575221" cy="1692771"/>
          </a:xfrm>
          <a:prstGeom prst="rect">
            <a:avLst/>
          </a:prstGeom>
          <a:gradFill flip="none" rotWithShape="1">
            <a:gsLst>
              <a:gs pos="63000">
                <a:srgbClr val="0070C0"/>
              </a:gs>
              <a:gs pos="11000">
                <a:schemeClr val="accent5">
                  <a:tint val="98000"/>
                  <a:lumMod val="114000"/>
                </a:schemeClr>
              </a:gs>
              <a:gs pos="100000">
                <a:schemeClr val="accent5">
                  <a:shade val="90000"/>
                  <a:lumMod val="84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600" b="1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Prikaz novo objavljenih / dopunjenih članaka </a:t>
            </a:r>
            <a:endParaRPr lang="hr-HR" sz="2600" b="1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55513" y="3637535"/>
            <a:ext cx="2130282" cy="492443"/>
          </a:xfrm>
          <a:prstGeom prst="rect">
            <a:avLst/>
          </a:prstGeom>
          <a:gradFill flip="none" rotWithShape="1">
            <a:gsLst>
              <a:gs pos="10000">
                <a:srgbClr val="0070C0"/>
              </a:gs>
              <a:gs pos="50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6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Novosti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27685" y="5573524"/>
            <a:ext cx="1934486" cy="892552"/>
          </a:xfrm>
          <a:prstGeom prst="rect">
            <a:avLst/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23000">
                <a:schemeClr val="accent5">
                  <a:lumMod val="89000"/>
                </a:schemeClr>
              </a:gs>
              <a:gs pos="63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600" b="1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Istaknuti članak</a:t>
            </a:r>
            <a:endParaRPr lang="hr-HR" sz="2600" b="1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004263" y="2297413"/>
            <a:ext cx="4582843" cy="609600"/>
          </a:xfrm>
          <a:gradFill>
            <a:gsLst>
              <a:gs pos="42000">
                <a:schemeClr val="accent5">
                  <a:lumMod val="75000"/>
                </a:schemeClr>
              </a:gs>
              <a:gs pos="77000">
                <a:schemeClr val="accent5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hr-HR" sz="34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Izbornik – gore desno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1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5" y="118334"/>
            <a:ext cx="11876443" cy="6611815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667094" y="1520930"/>
            <a:ext cx="2398954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400" b="1" dirty="0" smtClean="0"/>
              <a:t>PREGLEDAVANJE / JEDNOSTAVNO / SLOŽENO PRETRAŽIVANJE</a:t>
            </a:r>
            <a:endParaRPr lang="hr-HR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08320" y="229524"/>
            <a:ext cx="182790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400" b="1" dirty="0" smtClean="0"/>
              <a:t>ODABIR JEZIKA SUČELJA – ENG/DE</a:t>
            </a:r>
            <a:endParaRPr lang="hr-HR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77550" y="1111944"/>
            <a:ext cx="100046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400" b="1" dirty="0" smtClean="0"/>
              <a:t>DETALJNE UPUTE !</a:t>
            </a:r>
            <a:endParaRPr lang="hr-HR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810052" y="21515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068236" y="118336"/>
            <a:ext cx="1258924" cy="21566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ounded Rectangle 14"/>
          <p:cNvSpPr/>
          <p:nvPr/>
        </p:nvSpPr>
        <p:spPr>
          <a:xfrm>
            <a:off x="10384409" y="97332"/>
            <a:ext cx="570155" cy="23666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267252" y="282509"/>
            <a:ext cx="2235797" cy="870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465918" y="376519"/>
            <a:ext cx="602317" cy="118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47426" y="2474259"/>
            <a:ext cx="2883049" cy="43030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ounded Rectangle 29"/>
          <p:cNvSpPr/>
          <p:nvPr/>
        </p:nvSpPr>
        <p:spPr>
          <a:xfrm>
            <a:off x="4227755" y="2474259"/>
            <a:ext cx="2732443" cy="43030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ounded Rectangle 30"/>
          <p:cNvSpPr/>
          <p:nvPr/>
        </p:nvSpPr>
        <p:spPr>
          <a:xfrm>
            <a:off x="8197327" y="2474260"/>
            <a:ext cx="774551" cy="43030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Rounded Rectangle 31"/>
          <p:cNvSpPr/>
          <p:nvPr/>
        </p:nvSpPr>
        <p:spPr>
          <a:xfrm>
            <a:off x="315557" y="6057272"/>
            <a:ext cx="1818043" cy="39803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Rounded Rectangle 32"/>
          <p:cNvSpPr/>
          <p:nvPr/>
        </p:nvSpPr>
        <p:spPr>
          <a:xfrm>
            <a:off x="8133060" y="427286"/>
            <a:ext cx="3883511" cy="47303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10384409" y="921327"/>
            <a:ext cx="224648" cy="545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2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3297" y="459141"/>
            <a:ext cx="4525935" cy="728480"/>
          </a:xfrm>
        </p:spPr>
        <p:txBody>
          <a:bodyPr/>
          <a:lstStyle/>
          <a:p>
            <a:r>
              <a:rPr lang="hr-HR" sz="3600" b="1" dirty="0" smtClean="0"/>
              <a:t>Izbornik - </a:t>
            </a:r>
            <a:r>
              <a:rPr lang="hr-HR" sz="3600" b="1" dirty="0" smtClean="0"/>
              <a:t>?Pomoć</a:t>
            </a:r>
            <a:endParaRPr lang="hr-HR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976" y="1335151"/>
            <a:ext cx="2845692" cy="2739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28782" y="4057217"/>
            <a:ext cx="2649308" cy="228115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50757" y="2214476"/>
            <a:ext cx="7945952" cy="4106638"/>
          </a:xfrm>
          <a:noFill/>
        </p:spPr>
        <p:txBody>
          <a:bodyPr>
            <a:normAutofit lnSpcReduction="10000"/>
          </a:bodyPr>
          <a:lstStyle/>
          <a:p>
            <a:r>
              <a:rPr lang="hr-HR" sz="2800" b="1" dirty="0" err="1" smtClean="0">
                <a:solidFill>
                  <a:schemeClr val="accent1"/>
                </a:solidFill>
              </a:rPr>
              <a:t>Website</a:t>
            </a:r>
            <a:r>
              <a:rPr lang="hr-HR" sz="2800" b="1" dirty="0" smtClean="0">
                <a:solidFill>
                  <a:schemeClr val="accent1"/>
                </a:solidFill>
              </a:rPr>
              <a:t> </a:t>
            </a:r>
            <a:r>
              <a:rPr lang="hr-HR" sz="2800" b="1" dirty="0" err="1" smtClean="0">
                <a:solidFill>
                  <a:schemeClr val="accent1"/>
                </a:solidFill>
              </a:rPr>
              <a:t>help</a:t>
            </a:r>
            <a:r>
              <a:rPr lang="hr-HR" sz="2800" b="1" dirty="0" smtClean="0">
                <a:solidFill>
                  <a:schemeClr val="accent1"/>
                </a:solidFill>
              </a:rPr>
              <a:t> </a:t>
            </a:r>
            <a:r>
              <a:rPr lang="hr-HR" sz="28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</a:t>
            </a:r>
            <a:r>
              <a:rPr lang="hr-HR" sz="2800" b="1" dirty="0" smtClean="0">
                <a:solidFill>
                  <a:schemeClr val="accent1"/>
                </a:solidFill>
              </a:rPr>
              <a:t> detaljne </a:t>
            </a:r>
            <a:r>
              <a:rPr lang="hr-HR" sz="2800" b="1" dirty="0" smtClean="0">
                <a:solidFill>
                  <a:schemeClr val="accent1"/>
                </a:solidFill>
              </a:rPr>
              <a:t>upute: </a:t>
            </a:r>
            <a:endParaRPr lang="hr-HR" sz="2800" b="1" dirty="0" smtClean="0">
              <a:solidFill>
                <a:schemeClr val="accent1"/>
              </a:solidFill>
            </a:endParaRPr>
          </a:p>
          <a:p>
            <a:pPr marL="971550" lvl="1" indent="-457200">
              <a:buFont typeface="Wingdings" panose="05000000000000000000" pitchFamily="2" charset="2"/>
              <a:buChar char="§"/>
            </a:pPr>
            <a:r>
              <a:rPr lang="hr-HR" sz="2300" b="1" dirty="0" smtClean="0">
                <a:solidFill>
                  <a:schemeClr val="tx1"/>
                </a:solidFill>
              </a:rPr>
              <a:t>Pretraživanje – jednostavno </a:t>
            </a:r>
            <a:r>
              <a:rPr lang="hr-HR" sz="2300" b="1" dirty="0" smtClean="0">
                <a:solidFill>
                  <a:schemeClr val="tx1"/>
                </a:solidFill>
              </a:rPr>
              <a:t>/upisivanje </a:t>
            </a:r>
            <a:r>
              <a:rPr lang="hr-HR" sz="2300" b="1" dirty="0" smtClean="0">
                <a:solidFill>
                  <a:schemeClr val="tx1"/>
                </a:solidFill>
              </a:rPr>
              <a:t>više pojmova traži svaki pojam za </a:t>
            </a:r>
            <a:r>
              <a:rPr lang="hr-HR" sz="2300" b="1" dirty="0" smtClean="0">
                <a:solidFill>
                  <a:schemeClr val="tx1"/>
                </a:solidFill>
              </a:rPr>
              <a:t>sebe/, složeno  </a:t>
            </a:r>
            <a:endParaRPr lang="hr-HR" sz="2300" b="1" dirty="0" smtClean="0">
              <a:solidFill>
                <a:schemeClr val="tx1"/>
              </a:solidFill>
            </a:endParaRPr>
          </a:p>
          <a:p>
            <a:pPr marL="971550" lvl="1" indent="-457200">
              <a:buFont typeface="Wingdings" panose="05000000000000000000" pitchFamily="2" charset="2"/>
              <a:buChar char="§"/>
            </a:pPr>
            <a:r>
              <a:rPr lang="hr-HR" sz="2300" b="1" dirty="0" smtClean="0">
                <a:solidFill>
                  <a:srgbClr val="FF0000"/>
                </a:solidFill>
              </a:rPr>
              <a:t>(</a:t>
            </a:r>
            <a:r>
              <a:rPr lang="hr-HR" sz="2300" b="1" dirty="0" smtClean="0">
                <a:solidFill>
                  <a:schemeClr val="tx1"/>
                </a:solidFill>
              </a:rPr>
              <a:t>fraza</a:t>
            </a:r>
            <a:r>
              <a:rPr lang="hr-HR" sz="2300" b="1" dirty="0" smtClean="0">
                <a:solidFill>
                  <a:srgbClr val="FF0000"/>
                </a:solidFill>
              </a:rPr>
              <a:t>)</a:t>
            </a:r>
            <a:r>
              <a:rPr lang="hr-HR" sz="2300" b="1" dirty="0" smtClean="0">
                <a:solidFill>
                  <a:schemeClr val="tx1"/>
                </a:solidFill>
              </a:rPr>
              <a:t>, kraćenje </a:t>
            </a:r>
            <a:r>
              <a:rPr lang="hr-HR" sz="2300" b="1" dirty="0" smtClean="0">
                <a:solidFill>
                  <a:srgbClr val="FF0000"/>
                </a:solidFill>
              </a:rPr>
              <a:t>*</a:t>
            </a:r>
            <a:r>
              <a:rPr lang="hr-HR" sz="2300" b="1" dirty="0" smtClean="0">
                <a:solidFill>
                  <a:schemeClr val="tx1"/>
                </a:solidFill>
              </a:rPr>
              <a:t>, </a:t>
            </a:r>
            <a:r>
              <a:rPr lang="hr-HR" sz="23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300" b="1" dirty="0" smtClean="0">
                <a:solidFill>
                  <a:srgbClr val="FF0000"/>
                </a:solidFill>
              </a:rPr>
              <a:t>?</a:t>
            </a:r>
            <a:r>
              <a:rPr lang="hr-HR" sz="23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300" b="1" dirty="0" smtClean="0">
                <a:solidFill>
                  <a:schemeClr val="tx1"/>
                </a:solidFill>
              </a:rPr>
              <a:t>zamjenjuje bilo koji znak</a:t>
            </a:r>
          </a:p>
          <a:p>
            <a:pPr marL="971550" lvl="1" indent="-457200">
              <a:buFont typeface="Wingdings" panose="05000000000000000000" pitchFamily="2" charset="2"/>
              <a:buChar char="§"/>
            </a:pPr>
            <a:r>
              <a:rPr lang="hr-HR" sz="2300" b="1" dirty="0" smtClean="0">
                <a:solidFill>
                  <a:schemeClr val="tx1"/>
                </a:solidFill>
              </a:rPr>
              <a:t>Pregledavanje, filtriranje rezultata</a:t>
            </a:r>
          </a:p>
          <a:p>
            <a:pPr marL="971550" lvl="1" indent="-457200">
              <a:buFont typeface="Wingdings" panose="05000000000000000000" pitchFamily="2" charset="2"/>
              <a:buChar char="§"/>
            </a:pPr>
            <a:r>
              <a:rPr lang="hr-HR" sz="23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Article</a:t>
            </a:r>
            <a:r>
              <a:rPr lang="hr-HR" sz="23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display </a:t>
            </a:r>
            <a:r>
              <a:rPr lang="hr-HR" sz="23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and</a:t>
            </a:r>
            <a:r>
              <a:rPr lang="hr-HR" sz="23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r-HR" sz="23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navigation</a:t>
            </a:r>
            <a:r>
              <a:rPr lang="hr-HR" sz="23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r-HR" sz="2300" b="1" dirty="0">
                <a:solidFill>
                  <a:schemeClr val="tx1"/>
                </a:solidFill>
                <a:sym typeface="Wingdings" panose="05000000000000000000" pitchFamily="2" charset="2"/>
              </a:rPr>
              <a:t> </a:t>
            </a:r>
            <a:r>
              <a:rPr lang="hr-HR" sz="2300" b="1" dirty="0" err="1" smtClean="0">
                <a:solidFill>
                  <a:schemeClr val="tx1"/>
                </a:solidFill>
              </a:rPr>
              <a:t>Article</a:t>
            </a:r>
            <a:r>
              <a:rPr lang="hr-HR" sz="2300" b="1" dirty="0" smtClean="0">
                <a:solidFill>
                  <a:schemeClr val="tx1"/>
                </a:solidFill>
              </a:rPr>
              <a:t> </a:t>
            </a:r>
            <a:r>
              <a:rPr lang="hr-HR" sz="2300" b="1" dirty="0" err="1" smtClean="0">
                <a:solidFill>
                  <a:schemeClr val="tx1"/>
                </a:solidFill>
              </a:rPr>
              <a:t>menu</a:t>
            </a:r>
            <a:r>
              <a:rPr lang="hr-HR" sz="2300" b="1" dirty="0" smtClean="0">
                <a:solidFill>
                  <a:schemeClr val="tx1"/>
                </a:solidFill>
              </a:rPr>
              <a:t> </a:t>
            </a:r>
            <a:r>
              <a:rPr lang="hr-HR" sz="23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 Prijevod, </a:t>
            </a:r>
            <a:r>
              <a:rPr lang="hr-HR" sz="23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printanje</a:t>
            </a:r>
            <a:r>
              <a:rPr lang="hr-HR" sz="23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marL="971550" lvl="1" indent="-457200">
              <a:buFont typeface="Wingdings" panose="05000000000000000000" pitchFamily="2" charset="2"/>
              <a:buChar char="§"/>
            </a:pPr>
            <a:r>
              <a:rPr lang="hr-HR" sz="23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Kreiranje korisničkog računa</a:t>
            </a:r>
            <a:endParaRPr lang="hr-HR" sz="2400" b="1" dirty="0" smtClean="0">
              <a:solidFill>
                <a:schemeClr val="tx1"/>
              </a:solidFill>
            </a:endParaRPr>
          </a:p>
          <a:p>
            <a:pPr marL="571500" indent="-457200"/>
            <a:r>
              <a:rPr lang="hr-HR" sz="2600" b="1" dirty="0" smtClean="0">
                <a:solidFill>
                  <a:schemeClr val="accent1"/>
                </a:solidFill>
              </a:rPr>
              <a:t>Popis </a:t>
            </a:r>
            <a:r>
              <a:rPr lang="hr-HR" sz="2600" b="1" dirty="0">
                <a:solidFill>
                  <a:schemeClr val="accent1"/>
                </a:solidFill>
              </a:rPr>
              <a:t>korištenih </a:t>
            </a:r>
            <a:r>
              <a:rPr lang="hr-HR" sz="2600" b="1" dirty="0" smtClean="0">
                <a:solidFill>
                  <a:schemeClr val="accent1"/>
                </a:solidFill>
              </a:rPr>
              <a:t>kratica</a:t>
            </a:r>
            <a:endParaRPr lang="hr-HR" sz="2600" b="1" dirty="0">
              <a:solidFill>
                <a:schemeClr val="accent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53189" y="1935444"/>
            <a:ext cx="1336282" cy="279032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ounded Rectangle 10"/>
          <p:cNvSpPr/>
          <p:nvPr/>
        </p:nvSpPr>
        <p:spPr>
          <a:xfrm>
            <a:off x="8353189" y="3154254"/>
            <a:ext cx="1158597" cy="322615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ounded Rectangle 13"/>
          <p:cNvSpPr/>
          <p:nvPr/>
        </p:nvSpPr>
        <p:spPr>
          <a:xfrm>
            <a:off x="8861163" y="4528708"/>
            <a:ext cx="828308" cy="29212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ounded Rectangle 14"/>
          <p:cNvSpPr/>
          <p:nvPr/>
        </p:nvSpPr>
        <p:spPr>
          <a:xfrm>
            <a:off x="8728782" y="5325414"/>
            <a:ext cx="2564954" cy="34350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927" y="786418"/>
            <a:ext cx="1633855" cy="8565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19" name="Elbow Connector 18"/>
          <p:cNvCxnSpPr/>
          <p:nvPr/>
        </p:nvCxnSpPr>
        <p:spPr>
          <a:xfrm rot="16200000" flipH="1">
            <a:off x="9046565" y="2779876"/>
            <a:ext cx="2222629" cy="800786"/>
          </a:xfrm>
          <a:prstGeom prst="bentConnector3">
            <a:avLst>
              <a:gd name="adj1" fmla="val 83"/>
            </a:avLst>
          </a:prstGeom>
          <a:ln w="28575">
            <a:solidFill>
              <a:schemeClr val="accent2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1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 smtClean="0"/>
              <a:t/>
            </a:r>
            <a:br>
              <a:rPr lang="hr-HR" sz="3600" b="1" dirty="0" smtClean="0"/>
            </a:br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501090" y="2353681"/>
            <a:ext cx="5786340" cy="4093428"/>
          </a:xfrm>
          <a:prstGeom prst="rect">
            <a:avLst/>
          </a:prstGeom>
          <a:gradFill flip="none" rotWithShape="1">
            <a:gsLst>
              <a:gs pos="0">
                <a:schemeClr val="dk2">
                  <a:tint val="98000"/>
                  <a:hueMod val="104000"/>
                  <a:satMod val="128000"/>
                  <a:lumMod val="104000"/>
                </a:schemeClr>
              </a:gs>
              <a:gs pos="100000">
                <a:schemeClr val="dk2">
                  <a:shade val="76000"/>
                  <a:hueMod val="89000"/>
                  <a:satMod val="164000"/>
                  <a:lumMod val="68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Century Gothic" panose="020B0502020202020204" pitchFamily="34" charset="0"/>
              <a:buChar char="►"/>
            </a:pPr>
            <a:r>
              <a:rPr lang="hr-HR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Registriraj se! </a:t>
            </a:r>
            <a:r>
              <a:rPr lang="hr-HR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hr-HR" sz="2600" b="1" dirty="0" smtClean="0">
                <a:solidFill>
                  <a:schemeClr val="bg1"/>
                </a:solidFill>
              </a:rPr>
              <a:t>mogućnost </a:t>
            </a:r>
            <a:r>
              <a:rPr lang="hr-HR" sz="2600" b="1" dirty="0">
                <a:solidFill>
                  <a:schemeClr val="bg1"/>
                </a:solidFill>
              </a:rPr>
              <a:t>kreiranja </a:t>
            </a:r>
            <a:r>
              <a:rPr lang="hr-HR" sz="2600" b="1" dirty="0" smtClean="0">
                <a:solidFill>
                  <a:schemeClr val="bg1"/>
                </a:solidFill>
              </a:rPr>
              <a:t>osobnog korisničkog računa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600" b="1" dirty="0" smtClean="0">
                <a:solidFill>
                  <a:schemeClr val="bg1"/>
                </a:solidFill>
              </a:rPr>
              <a:t>Potrebna aktivna e-mail adresa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600" b="1" dirty="0" smtClean="0">
                <a:solidFill>
                  <a:schemeClr val="bg1"/>
                </a:solidFill>
              </a:rPr>
              <a:t>Prilagođavanje sučelja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600" b="1" dirty="0" smtClean="0">
                <a:solidFill>
                  <a:schemeClr val="bg1"/>
                </a:solidFill>
              </a:rPr>
              <a:t>Povijest pretraživanja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600" b="1" dirty="0" err="1" smtClean="0">
                <a:solidFill>
                  <a:schemeClr val="bg1"/>
                </a:solidFill>
              </a:rPr>
              <a:t>Notebook</a:t>
            </a:r>
            <a:r>
              <a:rPr lang="hr-HR" sz="2600" b="1" dirty="0" smtClean="0">
                <a:solidFill>
                  <a:schemeClr val="bg1"/>
                </a:solidFill>
              </a:rPr>
              <a:t> - spremanje </a:t>
            </a:r>
            <a:r>
              <a:rPr lang="hr-HR" sz="2600" b="1" dirty="0">
                <a:solidFill>
                  <a:schemeClr val="bg1"/>
                </a:solidFill>
              </a:rPr>
              <a:t>i organiziranje poveznica, označenih dijelova </a:t>
            </a:r>
            <a:r>
              <a:rPr lang="hr-HR" sz="2600" b="1" dirty="0" smtClean="0">
                <a:solidFill>
                  <a:schemeClr val="bg1"/>
                </a:solidFill>
              </a:rPr>
              <a:t>teksta…</a:t>
            </a:r>
            <a:endParaRPr lang="hr-HR" sz="26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776" y="1719580"/>
            <a:ext cx="1990725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596" y="2095500"/>
            <a:ext cx="2434418" cy="4383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7020239" y="4120665"/>
            <a:ext cx="1473798" cy="333487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661" y="1229516"/>
            <a:ext cx="2277064" cy="847843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9" name="Rounded Rectangle 8"/>
          <p:cNvSpPr/>
          <p:nvPr/>
        </p:nvSpPr>
        <p:spPr>
          <a:xfrm>
            <a:off x="8862828" y="2114560"/>
            <a:ext cx="1604581" cy="388894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87911" y="461555"/>
            <a:ext cx="3889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Korisnički račun i postavke</a:t>
            </a:r>
            <a:endParaRPr lang="hr-H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2085</TotalTime>
  <Words>377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Courier New</vt:lpstr>
      <vt:lpstr>Wingdings</vt:lpstr>
      <vt:lpstr>Wingdings 3</vt:lpstr>
      <vt:lpstr>Ion Boardroom</vt:lpstr>
      <vt:lpstr>PowerPoint Presentation</vt:lpstr>
      <vt:lpstr>Die Musik in Geschichte und Gegenwart</vt:lpstr>
      <vt:lpstr>MGG Online  </vt:lpstr>
      <vt:lpstr>Postupak prijave - pristup izvan MA</vt:lpstr>
      <vt:lpstr>PowerPoint Presentation</vt:lpstr>
      <vt:lpstr>Početna stranica</vt:lpstr>
      <vt:lpstr>PowerPoint Presentation</vt:lpstr>
      <vt:lpstr>Izbornik - ?Pomoć</vt:lpstr>
      <vt:lpstr> </vt:lpstr>
      <vt:lpstr>Pretraživanje  </vt:lpstr>
      <vt:lpstr>Prikaz rezultata</vt:lpstr>
      <vt:lpstr>Pretraživanje „Mozart”</vt:lpstr>
      <vt:lpstr>Otvaranje natuknice  „Mozart”</vt:lpstr>
      <vt:lpstr>Dodatni alati</vt:lpstr>
      <vt:lpstr>Detalji o članku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Mežnarić</dc:creator>
  <cp:lastModifiedBy>Aleksandra Mežnarić</cp:lastModifiedBy>
  <cp:revision>223</cp:revision>
  <dcterms:created xsi:type="dcterms:W3CDTF">2018-03-19T09:20:56Z</dcterms:created>
  <dcterms:modified xsi:type="dcterms:W3CDTF">2018-10-19T09:56:19Z</dcterms:modified>
</cp:coreProperties>
</file>