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2" r:id="rId9"/>
    <p:sldId id="263" r:id="rId10"/>
    <p:sldId id="272" r:id="rId11"/>
    <p:sldId id="265" r:id="rId12"/>
    <p:sldId id="267" r:id="rId13"/>
    <p:sldId id="268" r:id="rId14"/>
    <p:sldId id="273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8C1FB1-BECF-44F9-AAD8-1847F0A2126B}">
          <p14:sldIdLst>
            <p14:sldId id="256"/>
            <p14:sldId id="257"/>
            <p14:sldId id="258"/>
            <p14:sldId id="259"/>
            <p14:sldId id="261"/>
            <p14:sldId id="260"/>
            <p14:sldId id="266"/>
            <p14:sldId id="262"/>
            <p14:sldId id="263"/>
            <p14:sldId id="272"/>
            <p14:sldId id="265"/>
            <p14:sldId id="267"/>
            <p14:sldId id="268"/>
            <p14:sldId id="273"/>
          </p14:sldIdLst>
        </p14:section>
        <p14:section name="Untitled Section" id="{D0F333BC-F4BD-412A-BE7F-56F6CB52A9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75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99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69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652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39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498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199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92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97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024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66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0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03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15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270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94B4-289E-4149-8FBC-438017270BD9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F5017E-2D58-4DC1-A6DE-05E29525FE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3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0299" t="51127" r="6184" b="23423"/>
          <a:stretch/>
        </p:blipFill>
        <p:spPr bwMode="auto">
          <a:xfrm rot="20613330">
            <a:off x="635705" y="496"/>
            <a:ext cx="9830481" cy="5911731"/>
          </a:xfrm>
          <a:prstGeom prst="rect">
            <a:avLst/>
          </a:prstGeom>
          <a:solidFill>
            <a:srgbClr val="D85F14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733" y="871370"/>
            <a:ext cx="8809517" cy="220531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r-HR" sz="4800" b="1" dirty="0" smtClean="0">
                <a:solidFill>
                  <a:schemeClr val="accent2">
                    <a:lumMod val="50000"/>
                  </a:schemeClr>
                </a:solidFill>
              </a:rPr>
              <a:t>KATALOG KNJIŽNICE MUZIČKE AKADEMIJE ZAGREB</a:t>
            </a:r>
            <a:endParaRPr lang="hr-H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65023" y="3783329"/>
            <a:ext cx="7766936" cy="1096899"/>
          </a:xfrm>
        </p:spPr>
        <p:txBody>
          <a:bodyPr>
            <a:normAutofit fontScale="40000" lnSpcReduction="20000"/>
          </a:bodyPr>
          <a:lstStyle/>
          <a:p>
            <a:pPr algn="ctr"/>
            <a:endParaRPr lang="hr-HR" sz="3200" dirty="0" smtClean="0"/>
          </a:p>
          <a:p>
            <a:pPr algn="ctr"/>
            <a:r>
              <a:rPr lang="hr-HR" sz="9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UPUTE ZA KORIŠTENJE</a:t>
            </a:r>
          </a:p>
          <a:p>
            <a:r>
              <a:rPr lang="hr-HR" dirty="0" smtClean="0"/>
              <a:t>	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72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6" y="3214491"/>
            <a:ext cx="5626585" cy="130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41" y="3120439"/>
            <a:ext cx="5379995" cy="136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5" y="1430877"/>
            <a:ext cx="5650441" cy="131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086" y="1901436"/>
            <a:ext cx="5138906" cy="848517"/>
          </a:xfrm>
          <a:prstGeom prst="rect">
            <a:avLst/>
          </a:prstGeom>
          <a:noFill/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260" r="9556" b="8045"/>
          <a:stretch/>
        </p:blipFill>
        <p:spPr>
          <a:xfrm>
            <a:off x="485786" y="5045336"/>
            <a:ext cx="5736501" cy="122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474" y="5378823"/>
            <a:ext cx="5212518" cy="89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7813816" y="2477860"/>
            <a:ext cx="1165054" cy="32113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7375981" y="3641989"/>
            <a:ext cx="1602889" cy="29045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ounded Rectangle 17"/>
          <p:cNvSpPr/>
          <p:nvPr/>
        </p:nvSpPr>
        <p:spPr>
          <a:xfrm>
            <a:off x="8662057" y="5916706"/>
            <a:ext cx="946673" cy="35500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815" y="371660"/>
            <a:ext cx="11298177" cy="562606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Primjeri signatura	- </a:t>
            </a:r>
            <a:r>
              <a:rPr lang="hr-HR" sz="3200" b="1" i="1" u="sng" dirty="0" smtClean="0">
                <a:solidFill>
                  <a:schemeClr val="accent4">
                    <a:lumMod val="50000"/>
                  </a:schemeClr>
                </a:solidFill>
              </a:rPr>
              <a:t>potrebno zapisati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					</a:t>
            </a:r>
            <a:endParaRPr lang="hr-H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8056581" y="938026"/>
            <a:ext cx="443215" cy="1218394"/>
          </a:xfrm>
          <a:prstGeom prst="down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3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124" y="430305"/>
            <a:ext cx="10526570" cy="1065007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Predmetno pretraživanje </a:t>
            </a:r>
            <a:b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 ili kako najbrže do literature na zadanu temu</a:t>
            </a:r>
            <a:endParaRPr lang="hr-H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73" t="15813" r="42257" b="29161"/>
          <a:stretch/>
        </p:blipFill>
        <p:spPr>
          <a:xfrm>
            <a:off x="4891601" y="1947135"/>
            <a:ext cx="6592001" cy="432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086124" y="1947135"/>
            <a:ext cx="3528907" cy="43255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Pretragom po predmetnim odrednicama najbrže se dolazi do literature na određenu temu.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4421394" y="365760"/>
            <a:ext cx="7584141" cy="608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24928" y="365759"/>
            <a:ext cx="3991088" cy="60888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Upisivanjem jednog pojma tražilica nudi </a:t>
            </a:r>
            <a:r>
              <a:rPr lang="hr-HR" sz="2400" b="1" u="sng" dirty="0" smtClean="0">
                <a:solidFill>
                  <a:schemeClr val="accent1">
                    <a:lumMod val="75000"/>
                  </a:schemeClr>
                </a:solidFill>
              </a:rPr>
              <a:t>sve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rezultate vezane uz zadani pojam. Odabir proširene odrednice – npr. </a:t>
            </a:r>
            <a:r>
              <a:rPr lang="hr-HR" sz="2400" b="1" u="sng" dirty="0" smtClean="0">
                <a:solidFill>
                  <a:schemeClr val="accent1">
                    <a:lumMod val="75000"/>
                  </a:schemeClr>
                </a:solidFill>
              </a:rPr>
              <a:t>harmonija – udžbenici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daje sadržajno ograničene rezultate – samo udžbenike harmonije.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0335" y="1058859"/>
            <a:ext cx="6174889" cy="75748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ounded Rectangle 1"/>
          <p:cNvSpPr/>
          <p:nvPr/>
        </p:nvSpPr>
        <p:spPr>
          <a:xfrm>
            <a:off x="4690335" y="666974"/>
            <a:ext cx="3905026" cy="39188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9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720761" y="2035541"/>
            <a:ext cx="4851700" cy="21653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Lijevi izbornik ponovno nudi mogućnost dodatnog filtriranja rezultata prema više kriterija</a:t>
            </a:r>
          </a:p>
          <a:p>
            <a:pPr>
              <a:lnSpc>
                <a:spcPct val="150000"/>
              </a:lnSpc>
            </a:pP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40" y="474300"/>
            <a:ext cx="2379790" cy="491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84" y="448786"/>
            <a:ext cx="2377440" cy="602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5883347" y="474300"/>
            <a:ext cx="1399964" cy="35803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ounded Rectangle 2"/>
          <p:cNvSpPr/>
          <p:nvPr/>
        </p:nvSpPr>
        <p:spPr>
          <a:xfrm>
            <a:off x="5883347" y="2252346"/>
            <a:ext cx="1399964" cy="35500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5883347" y="4044876"/>
            <a:ext cx="1463040" cy="311972"/>
          </a:xfrm>
          <a:prstGeom prst="roundRect">
            <a:avLst/>
          </a:prstGeom>
          <a:noFill/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9122484" y="456508"/>
            <a:ext cx="1102659" cy="35803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ounded Rectangle 5"/>
          <p:cNvSpPr/>
          <p:nvPr/>
        </p:nvSpPr>
        <p:spPr>
          <a:xfrm>
            <a:off x="9103658" y="2930666"/>
            <a:ext cx="1498794" cy="29104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9122484" y="4579711"/>
            <a:ext cx="1102659" cy="35804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2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554" y="1324786"/>
            <a:ext cx="7831965" cy="326872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09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555" y="530897"/>
            <a:ext cx="10515600" cy="110042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Na mrežnoj stranici Akademije dostupni su svi podaci o radnom vremenu, uslugama i dostupnim bazama podataka</a:t>
            </a:r>
            <a:b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927" y="1787896"/>
            <a:ext cx="10316855" cy="443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4873214" y="2979866"/>
            <a:ext cx="1226372" cy="441066"/>
          </a:xfrm>
          <a:prstGeom prst="round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04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534" y="346926"/>
            <a:ext cx="10515600" cy="10838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</a:rPr>
              <a:t>Katalog je javno dostupan preko mrežne stranice Muzičke </a:t>
            </a: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akademije ili </a:t>
            </a: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</a:rPr>
              <a:t>na adresi </a:t>
            </a:r>
            <a:r>
              <a:rPr lang="hr-HR" sz="2400" b="1" i="1" u="sng" dirty="0">
                <a:solidFill>
                  <a:srgbClr val="92D050"/>
                </a:solidFill>
              </a:rPr>
              <a:t>muza.zaki.com.hr</a:t>
            </a: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r-HR" sz="24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hr-H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247" t="12368" r="6596" b="25871"/>
          <a:stretch/>
        </p:blipFill>
        <p:spPr>
          <a:xfrm>
            <a:off x="1337086" y="1430768"/>
            <a:ext cx="9754496" cy="486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333949" y="4970031"/>
            <a:ext cx="2042160" cy="559399"/>
          </a:xfrm>
          <a:prstGeom prst="roundRect">
            <a:avLst/>
          </a:prstGeom>
          <a:noFill/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5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630" y="642388"/>
            <a:ext cx="8596668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Odabirom željene kategorije u padajućem izborniku tražilica nudi mogućnost traženja zadanog pojma na više načina.</a:t>
            </a:r>
            <a:endParaRPr lang="hr-H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568" t="13056" r="9305" b="3432"/>
          <a:stretch/>
        </p:blipFill>
        <p:spPr>
          <a:xfrm>
            <a:off x="2011681" y="1764253"/>
            <a:ext cx="8391617" cy="452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935260" y="3471714"/>
            <a:ext cx="137697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88659" y="2826190"/>
            <a:ext cx="1183341" cy="86368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639712" cy="3091031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hr-H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74" t="20418" r="42324" b="14593"/>
          <a:stretch/>
        </p:blipFill>
        <p:spPr>
          <a:xfrm>
            <a:off x="5487834" y="321468"/>
            <a:ext cx="6539563" cy="527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74552" y="321468"/>
            <a:ext cx="4394856" cy="15561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2800" b="1" dirty="0">
                <a:solidFill>
                  <a:schemeClr val="accent1">
                    <a:lumMod val="75000"/>
                  </a:schemeClr>
                </a:solidFill>
              </a:rPr>
              <a:t>Jednostavno pretraživanje</a:t>
            </a:r>
            <a:endParaRPr lang="hr-HR" sz="1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hr-HR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9600" b="1" dirty="0" smtClean="0">
                <a:solidFill>
                  <a:schemeClr val="accent4">
                    <a:lumMod val="50000"/>
                  </a:schemeClr>
                </a:solidFill>
              </a:rPr>
              <a:t>traži </a:t>
            </a:r>
            <a:r>
              <a:rPr lang="hr-HR" sz="9600" b="1" dirty="0">
                <a:solidFill>
                  <a:schemeClr val="accent4">
                    <a:lumMod val="50000"/>
                  </a:schemeClr>
                </a:solidFill>
              </a:rPr>
              <a:t>rezultate po svim </a:t>
            </a:r>
            <a:r>
              <a:rPr lang="hr-HR" sz="9600" b="1" dirty="0" smtClean="0">
                <a:solidFill>
                  <a:schemeClr val="accent4">
                    <a:lumMod val="50000"/>
                  </a:schemeClr>
                </a:solidFill>
              </a:rPr>
              <a:t>podatcima u zapisu za sve vrste </a:t>
            </a:r>
            <a:r>
              <a:rPr lang="hr-HR" sz="9600" b="1" dirty="0">
                <a:solidFill>
                  <a:schemeClr val="accent4">
                    <a:lumMod val="50000"/>
                  </a:schemeClr>
                </a:solidFill>
              </a:rPr>
              <a:t>građe u </a:t>
            </a:r>
            <a:r>
              <a:rPr lang="hr-HR" sz="9600" b="1" dirty="0" smtClean="0">
                <a:solidFill>
                  <a:schemeClr val="accent4">
                    <a:lumMod val="50000"/>
                  </a:schemeClr>
                </a:solidFill>
              </a:rPr>
              <a:t>fondu.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9600" b="1" dirty="0" smtClean="0">
                <a:solidFill>
                  <a:schemeClr val="accent3">
                    <a:lumMod val="50000"/>
                  </a:schemeClr>
                </a:solidFill>
              </a:rPr>
              <a:t>ukoliko </a:t>
            </a:r>
            <a:r>
              <a:rPr lang="hr-HR" sz="9600" b="1" dirty="0">
                <a:solidFill>
                  <a:schemeClr val="accent3">
                    <a:lumMod val="50000"/>
                  </a:schemeClr>
                </a:solidFill>
              </a:rPr>
              <a:t>je u tražilicu upisano više pojmova, katalog pronalazi zapise sa</a:t>
            </a:r>
            <a:r>
              <a:rPr lang="hr-HR" sz="9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9600" b="1" u="sng" dirty="0">
                <a:solidFill>
                  <a:schemeClr val="accent2">
                    <a:lumMod val="75000"/>
                  </a:schemeClr>
                </a:solidFill>
              </a:rPr>
              <a:t>svim zadanim izrazima</a:t>
            </a:r>
            <a:r>
              <a:rPr lang="hr-HR" sz="9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hr-HR" sz="9600" dirty="0"/>
          </a:p>
        </p:txBody>
      </p:sp>
    </p:spTree>
    <p:extLst>
      <p:ext uri="{BB962C8B-B14F-4D97-AF65-F5344CB8AC3E}">
        <p14:creationId xmlns:p14="http://schemas.microsoft.com/office/powerpoint/2010/main" val="14262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2" y="498900"/>
            <a:ext cx="8853544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r-HR" sz="2700" b="1" dirty="0" smtClean="0">
                <a:solidFill>
                  <a:schemeClr val="accent4">
                    <a:lumMod val="50000"/>
                  </a:schemeClr>
                </a:solidFill>
              </a:rPr>
              <a:t>Jednostavno pretraživanje može dati previše rezultata.</a:t>
            </a:r>
            <a:br>
              <a:rPr lang="hr-HR" sz="2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r-HR" sz="2700" b="1" dirty="0" smtClean="0">
                <a:solidFill>
                  <a:schemeClr val="accent4">
                    <a:lumMod val="50000"/>
                  </a:schemeClr>
                </a:solidFill>
              </a:rPr>
              <a:t>Izbornik s lijeve strane omogućuje filtriranje rezultata</a:t>
            </a: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hr-H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440" t="12817" r="11852" b="4608"/>
          <a:stretch/>
        </p:blipFill>
        <p:spPr>
          <a:xfrm>
            <a:off x="2506531" y="1819700"/>
            <a:ext cx="7519595" cy="452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3092056" y="179335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14107" y="1819700"/>
            <a:ext cx="1925619" cy="4527312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11218" y="1793352"/>
            <a:ext cx="1441525" cy="84878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09" t="23057" r="70654" b="4682"/>
          <a:stretch/>
        </p:blipFill>
        <p:spPr>
          <a:xfrm>
            <a:off x="8268302" y="773915"/>
            <a:ext cx="2241395" cy="499574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2427" y="773915"/>
            <a:ext cx="4733366" cy="5503617"/>
          </a:xfrm>
        </p:spPr>
        <p:txBody>
          <a:bodyPr/>
          <a:lstStyle/>
          <a:p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Filtriranje rezultata prema:</a:t>
            </a: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autoru</a:t>
            </a: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vrsti građe</a:t>
            </a: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godini izdanja</a:t>
            </a: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jeziku</a:t>
            </a: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izdavaču - nakladniku</a:t>
            </a: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predmetu – sadržaju / knjige/</a:t>
            </a:r>
          </a:p>
          <a:p>
            <a:endParaRPr lang="hr-H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95" y="773915"/>
            <a:ext cx="2166097" cy="550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5733826" y="4754880"/>
            <a:ext cx="914400" cy="26894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ounded Rectangle 2"/>
          <p:cNvSpPr/>
          <p:nvPr/>
        </p:nvSpPr>
        <p:spPr>
          <a:xfrm>
            <a:off x="5733826" y="3442447"/>
            <a:ext cx="914400" cy="30121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8347934" y="773915"/>
            <a:ext cx="753035" cy="31260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ounded Rectangle 8"/>
          <p:cNvSpPr/>
          <p:nvPr/>
        </p:nvSpPr>
        <p:spPr>
          <a:xfrm>
            <a:off x="8347934" y="3012141"/>
            <a:ext cx="828339" cy="32273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ounded Rectangle 5"/>
          <p:cNvSpPr/>
          <p:nvPr/>
        </p:nvSpPr>
        <p:spPr>
          <a:xfrm>
            <a:off x="5733826" y="2173045"/>
            <a:ext cx="828339" cy="25818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5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031" t="16078" r="15970" b="3726"/>
          <a:stretch/>
        </p:blipFill>
        <p:spPr>
          <a:xfrm>
            <a:off x="4851697" y="699305"/>
            <a:ext cx="6917167" cy="591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2099" y="699305"/>
            <a:ext cx="4349194" cy="2584449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Osnovni prikaz rezultata </a:t>
            </a: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Skraćeni prikaz zapisa</a:t>
            </a: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vrsta građe</a:t>
            </a:r>
            <a:endParaRPr lang="hr-HR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6807325" y="3765687"/>
            <a:ext cx="990057" cy="30080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ounded Rectangle 9"/>
          <p:cNvSpPr/>
          <p:nvPr/>
        </p:nvSpPr>
        <p:spPr>
          <a:xfrm>
            <a:off x="6807325" y="4582843"/>
            <a:ext cx="907464" cy="22591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6796921" y="5335932"/>
            <a:ext cx="982768" cy="25818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>
            <a:off x="6796921" y="1684590"/>
            <a:ext cx="1000461" cy="35500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19718" y="2039593"/>
            <a:ext cx="3677203" cy="1796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58061" y="1495313"/>
            <a:ext cx="2033195" cy="1060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807325" y="2216075"/>
            <a:ext cx="4563508" cy="6024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8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41" t="15862" r="16370" b="11638"/>
          <a:stretch/>
        </p:blipFill>
        <p:spPr>
          <a:xfrm>
            <a:off x="5456469" y="390144"/>
            <a:ext cx="6442705" cy="577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59397" y="390144"/>
            <a:ext cx="4768507" cy="5779008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Potpuni zapis sadrži sve podatke </a:t>
            </a: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o publikaciji </a:t>
            </a:r>
            <a:endParaRPr lang="hr-HR" sz="2400" b="1" dirty="0" smtClean="0">
              <a:solidFill>
                <a:schemeClr val="accent4">
                  <a:lumMod val="50000"/>
                </a:schemeClr>
              </a:solidFill>
              <a:ea typeface="+mj-ea"/>
              <a:cs typeface="+mj-cs"/>
            </a:endParaRP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broj </a:t>
            </a: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stranica / </a:t>
            </a:r>
            <a:r>
              <a:rPr lang="hr-HR" sz="2400" b="1" dirty="0" err="1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cd-a</a:t>
            </a: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, </a:t>
            </a:r>
            <a:endParaRPr lang="hr-HR" sz="2400" b="1" dirty="0" smtClean="0">
              <a:solidFill>
                <a:schemeClr val="accent4">
                  <a:lumMod val="50000"/>
                </a:schemeClr>
              </a:solidFill>
              <a:ea typeface="+mj-ea"/>
              <a:cs typeface="+mj-cs"/>
            </a:endParaRP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dimenzije </a:t>
            </a: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sadržaj</a:t>
            </a:r>
          </a:p>
          <a:p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Ispod opisa:</a:t>
            </a:r>
            <a:endParaRPr lang="hr-HR" sz="2400" b="1" u="sng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u="sng" dirty="0">
                <a:solidFill>
                  <a:schemeClr val="accent1">
                    <a:lumMod val="75000"/>
                  </a:schemeClr>
                </a:solidFill>
              </a:rPr>
              <a:t>signatura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hr-HR" sz="2400" b="1" u="sng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potrebno zapisati </a:t>
            </a: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– označava lokaciju </a:t>
            </a: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publikacije na </a:t>
            </a: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polici</a:t>
            </a:r>
            <a:endParaRPr lang="hr-HR" sz="2400" b="1" dirty="0">
              <a:solidFill>
                <a:schemeClr val="accent4">
                  <a:lumMod val="50000"/>
                </a:schemeClr>
              </a:solidFill>
              <a:ea typeface="+mj-ea"/>
              <a:cs typeface="+mj-cs"/>
            </a:endParaRPr>
          </a:p>
          <a:p>
            <a:pPr marL="799963" lvl="1" indent="-342900"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broj posuđenih / slobodnih primjeraka</a:t>
            </a:r>
            <a:endParaRPr lang="hr-H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84524" y="4979357"/>
            <a:ext cx="1075765" cy="31197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ounded Rectangle 8"/>
          <p:cNvSpPr/>
          <p:nvPr/>
        </p:nvSpPr>
        <p:spPr>
          <a:xfrm>
            <a:off x="7250654" y="1134215"/>
            <a:ext cx="4023360" cy="149531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6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4015</TotalTime>
  <Words>210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</vt:lpstr>
      <vt:lpstr>KATALOG KNJIŽNICE MUZIČKE AKADEMIJE ZAGREB</vt:lpstr>
      <vt:lpstr>Na mrežnoj stranici Akademije dostupni su svi podaci o radnom vremenu, uslugama i dostupnim bazama podataka </vt:lpstr>
      <vt:lpstr>Katalog je javno dostupan preko mrežne stranice Muzičke akademije ili na adresi muza.zaki.com.hr </vt:lpstr>
      <vt:lpstr>Odabirom željene kategorije u padajućem izborniku tražilica nudi mogućnost traženja zadanog pojma na više načina.</vt:lpstr>
      <vt:lpstr> </vt:lpstr>
      <vt:lpstr>Jednostavno pretraživanje može dati previše rezultata. Izbornik s lijeve strane omogućuje filtriranje rezultata </vt:lpstr>
      <vt:lpstr>PowerPoint Presentation</vt:lpstr>
      <vt:lpstr>PowerPoint Presentation</vt:lpstr>
      <vt:lpstr>PowerPoint Presentation</vt:lpstr>
      <vt:lpstr>Primjeri signatura - potrebno zapisati     </vt:lpstr>
      <vt:lpstr>Predmetno pretraživanje   ili kako najbrže do literature na zadanu temu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PTRETRAŽIVANJE KATALOGA KMAZ</dc:title>
  <dc:creator>Aleksandra Mežnarić</dc:creator>
  <cp:lastModifiedBy>Aleksandra Mežnarić</cp:lastModifiedBy>
  <cp:revision>126</cp:revision>
  <dcterms:created xsi:type="dcterms:W3CDTF">2017-08-29T08:32:08Z</dcterms:created>
  <dcterms:modified xsi:type="dcterms:W3CDTF">2017-11-20T15:16:03Z</dcterms:modified>
</cp:coreProperties>
</file>