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3"/>
  </p:notesMasterIdLst>
  <p:sldIdLst>
    <p:sldId id="257" r:id="rId2"/>
  </p:sldIdLst>
  <p:sldSz cx="30240288" cy="42802175"/>
  <p:notesSz cx="6791325" cy="99218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78" userDrawn="1">
          <p15:clr>
            <a:srgbClr val="A4A3A4"/>
          </p15:clr>
        </p15:guide>
        <p15:guide id="3" orient="horz" pos="13483" userDrawn="1">
          <p15:clr>
            <a:srgbClr val="A4A3A4"/>
          </p15:clr>
        </p15:guide>
        <p15:guide id="4" pos="95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CC66"/>
    <a:srgbClr val="FFF0D1"/>
    <a:srgbClr val="FFE4AF"/>
    <a:srgbClr val="DDDDDD"/>
    <a:srgbClr val="01D8EF"/>
    <a:srgbClr val="8CE8FE"/>
    <a:srgbClr val="28D4FC"/>
    <a:srgbClr val="63E0FD"/>
    <a:srgbClr val="39F4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80" autoAdjust="0"/>
    <p:restoredTop sz="94660"/>
  </p:normalViewPr>
  <p:slideViewPr>
    <p:cSldViewPr>
      <p:cViewPr>
        <p:scale>
          <a:sx n="41" d="100"/>
          <a:sy n="41" d="100"/>
        </p:scale>
        <p:origin x="632" y="-1272"/>
      </p:cViewPr>
      <p:guideLst>
        <p:guide orient="horz" pos="3368"/>
        <p:guide pos="2378"/>
        <p:guide orient="horz" pos="13483"/>
        <p:guide pos="95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16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16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1213" y="744538"/>
            <a:ext cx="26289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3288"/>
            <a:ext cx="543242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3400"/>
            <a:ext cx="29416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23400"/>
            <a:ext cx="29416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6A8EEED-CBC5-4209-9874-3CC582DEC6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98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5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993007" algn="l" rtl="0" eaLnBrk="0" fontAlgn="base" hangingPunct="0">
      <a:spcBef>
        <a:spcPct val="30000"/>
      </a:spcBef>
      <a:spcAft>
        <a:spcPct val="0"/>
      </a:spcAft>
      <a:defRPr sz="5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3986010" algn="l" rtl="0" eaLnBrk="0" fontAlgn="base" hangingPunct="0">
      <a:spcBef>
        <a:spcPct val="30000"/>
      </a:spcBef>
      <a:spcAft>
        <a:spcPct val="0"/>
      </a:spcAft>
      <a:defRPr sz="5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5979017" algn="l" rtl="0" eaLnBrk="0" fontAlgn="base" hangingPunct="0">
      <a:spcBef>
        <a:spcPct val="30000"/>
      </a:spcBef>
      <a:spcAft>
        <a:spcPct val="0"/>
      </a:spcAft>
      <a:defRPr sz="5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7972024" algn="l" rtl="0" eaLnBrk="0" fontAlgn="base" hangingPunct="0">
      <a:spcBef>
        <a:spcPct val="30000"/>
      </a:spcBef>
      <a:spcAft>
        <a:spcPct val="0"/>
      </a:spcAft>
      <a:defRPr sz="5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9965027" algn="l" defTabSz="3986010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6pPr>
    <a:lvl7pPr marL="11958034" algn="l" defTabSz="3986010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7pPr>
    <a:lvl8pPr marL="13951037" algn="l" defTabSz="3986010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8pPr>
    <a:lvl9pPr marL="15944044" algn="l" defTabSz="3986010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81213" y="744538"/>
            <a:ext cx="2628900" cy="3721100"/>
          </a:xfrm>
          <a:ln/>
        </p:spPr>
      </p:sp>
      <p:sp>
        <p:nvSpPr>
          <p:cNvPr id="409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409EB53-7A3F-4435-BCDF-B6F0D92B02BB}" type="slidenum">
              <a:rPr lang="en-US" smtClean="0"/>
              <a:pPr eaLnBrk="1" hangingPunct="1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7004896"/>
            <a:ext cx="25704245" cy="14901498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481053"/>
            <a:ext cx="22680216" cy="10333948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2BCBF-3613-4F9C-AF51-784B3C73B7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2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2BCBF-3613-4F9C-AF51-784B3C73B7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61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78819"/>
            <a:ext cx="6520562" cy="362728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278819"/>
            <a:ext cx="19183683" cy="362728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2BCBF-3613-4F9C-AF51-784B3C73B7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8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2BCBF-3613-4F9C-AF51-784B3C73B7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1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670832"/>
            <a:ext cx="26082248" cy="17804513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643783"/>
            <a:ext cx="26082248" cy="9362973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>
                    <a:tint val="82000"/>
                  </a:schemeClr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82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82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82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82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82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82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2BCBF-3613-4F9C-AF51-784B3C73B7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31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394097"/>
            <a:ext cx="12852122" cy="27157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394097"/>
            <a:ext cx="12852122" cy="27157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2BCBF-3613-4F9C-AF51-784B3C73B7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526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78829"/>
            <a:ext cx="26082248" cy="82731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492481"/>
            <a:ext cx="12793057" cy="514220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634684"/>
            <a:ext cx="12793057" cy="229962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492481"/>
            <a:ext cx="12856061" cy="514220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634684"/>
            <a:ext cx="12856061" cy="229962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2BCBF-3613-4F9C-AF51-784B3C73B7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1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2BCBF-3613-4F9C-AF51-784B3C73B7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2BCBF-3613-4F9C-AF51-784B3C73B7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5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53478"/>
            <a:ext cx="9753280" cy="9987174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162730"/>
            <a:ext cx="15309146" cy="30417286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840653"/>
            <a:ext cx="9753280" cy="23788897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2BCBF-3613-4F9C-AF51-784B3C73B7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1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53478"/>
            <a:ext cx="9753280" cy="9987174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162730"/>
            <a:ext cx="15309146" cy="30417286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840653"/>
            <a:ext cx="9753280" cy="23788897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2BCBF-3613-4F9C-AF51-784B3C73B7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1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78829"/>
            <a:ext cx="26082248" cy="82731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394097"/>
            <a:ext cx="26082248" cy="27157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9671284"/>
            <a:ext cx="6804065" cy="2278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9671284"/>
            <a:ext cx="10206097" cy="2278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9671284"/>
            <a:ext cx="6804065" cy="2278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A502BCBF-3613-4F9C-AF51-784B3C73B7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39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00">
                <a:shade val="30000"/>
                <a:satMod val="115000"/>
              </a:srgbClr>
            </a:gs>
            <a:gs pos="29000">
              <a:srgbClr val="CC0000">
                <a:shade val="67500"/>
                <a:satMod val="115000"/>
              </a:srgbClr>
            </a:gs>
            <a:gs pos="73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15696208" y="30906143"/>
            <a:ext cx="12600000" cy="492479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square" lIns="366126" tIns="183063" rIns="366126" bIns="183063">
            <a:spAutoFit/>
          </a:bodyPr>
          <a:lstStyle/>
          <a:p>
            <a:pPr>
              <a:defRPr/>
            </a:pPr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(APA 7 format – with left indent)</a:t>
            </a:r>
          </a:p>
          <a:p>
            <a:pPr marL="788948" indent="-788948">
              <a:defRPr/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Bogunović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B. &amp;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Vujović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I. (2012). Metacognitive strategies in learning sight-singing.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Psihološka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istraživanja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15/2, 115-133.</a:t>
            </a:r>
            <a:endParaRPr 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8948" indent="-788948"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Fournier, G., Moreno Sala, M. T., Dubé, F., &amp; O’Neill, S. (2017). Cognitive strategies in sight-singing: The development of an inventory for aural skills pedagogy.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Psychology of Music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47, 1, 1-14.</a:t>
            </a:r>
            <a:endParaRPr lang="sr-Latn-R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8948" indent="-788948"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McPherson, G.E. &amp; Zimmerman, B.J. (2002). Self-regulation of musical learning: A social cognitive perspective. In R. Colwell &amp; C. Richardson (Eds.),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The new handbook of research in research in music teaching and learning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(pp. 327-347). Oxford: Oxford University Press.</a:t>
            </a:r>
          </a:p>
        </p:txBody>
      </p:sp>
      <p:sp>
        <p:nvSpPr>
          <p:cNvPr id="2059" name="Text Box 5"/>
          <p:cNvSpPr txBox="1">
            <a:spLocks noChangeArrowheads="1"/>
          </p:cNvSpPr>
          <p:nvPr/>
        </p:nvSpPr>
        <p:spPr bwMode="auto">
          <a:xfrm>
            <a:off x="1981700" y="7071495"/>
            <a:ext cx="12602779" cy="800256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</p:spPr>
        <p:txBody>
          <a:bodyPr wrap="square" lIns="366126" tIns="183063" rIns="366126" bIns="18306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sr-Latn-RS" sz="6000" b="1" dirty="0" err="1"/>
              <a:t>Background</a:t>
            </a:r>
            <a:r>
              <a:rPr lang="sr-Latn-RS" sz="6000" b="1" dirty="0"/>
              <a:t> </a:t>
            </a:r>
            <a:r>
              <a:rPr lang="sr-Latn-RS" sz="6000" dirty="0"/>
              <a:t>(</a:t>
            </a:r>
            <a:r>
              <a:rPr lang="sr-Latn-RS" sz="6000" dirty="0" err="1"/>
              <a:t>Heading</a:t>
            </a:r>
            <a:r>
              <a:rPr lang="sr-Latn-RS" sz="6000" dirty="0"/>
              <a:t> = 60 </a:t>
            </a:r>
            <a:r>
              <a:rPr lang="sr-Latn-RS" sz="6000" dirty="0" err="1"/>
              <a:t>pt</a:t>
            </a:r>
            <a:r>
              <a:rPr lang="sr-Latn-RS" sz="6000" dirty="0"/>
              <a:t>)</a:t>
            </a:r>
            <a:endParaRPr lang="en-GB" sz="6000" b="1" dirty="0"/>
          </a:p>
          <a:p>
            <a:pPr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4000" dirty="0"/>
              <a:t> </a:t>
            </a:r>
            <a:r>
              <a:rPr lang="sr-Latn-RS" sz="3200" dirty="0" err="1"/>
              <a:t>Body</a:t>
            </a:r>
            <a:r>
              <a:rPr lang="sr-Latn-RS" sz="3200" dirty="0"/>
              <a:t> </a:t>
            </a:r>
            <a:r>
              <a:rPr lang="sr-Latn-RS" sz="3200" dirty="0" err="1"/>
              <a:t>text</a:t>
            </a:r>
            <a:r>
              <a:rPr lang="sr-Latn-RS" sz="3200" dirty="0"/>
              <a:t> = min. 28 </a:t>
            </a:r>
            <a:r>
              <a:rPr lang="sr-Latn-RS" sz="3200" dirty="0" err="1"/>
              <a:t>pt</a:t>
            </a:r>
            <a:r>
              <a:rPr lang="sr-Latn-RS" sz="3200" dirty="0"/>
              <a:t> (here 32)</a:t>
            </a:r>
          </a:p>
          <a:p>
            <a:pPr algn="just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dirty="0"/>
              <a:t> </a:t>
            </a:r>
            <a:r>
              <a:rPr lang="en-US" sz="3200" dirty="0"/>
              <a:t>This is only a Basic Poster Template. We strongly recommend you find</a:t>
            </a:r>
            <a:r>
              <a:rPr lang="sr-Latn-RS" sz="3200" dirty="0"/>
              <a:t> </a:t>
            </a:r>
            <a:r>
              <a:rPr lang="sr-Latn-RS" sz="3200" dirty="0" err="1"/>
              <a:t>good</a:t>
            </a:r>
            <a:r>
              <a:rPr lang="sr-Latn-RS" sz="3200" dirty="0"/>
              <a:t> </a:t>
            </a:r>
            <a:r>
              <a:rPr lang="sr-Latn-RS" sz="3200" dirty="0" err="1"/>
              <a:t>examples</a:t>
            </a:r>
            <a:r>
              <a:rPr lang="sr-Latn-RS" sz="3200" dirty="0"/>
              <a:t> </a:t>
            </a:r>
            <a:r>
              <a:rPr lang="sr-Latn-RS" sz="3200" dirty="0" err="1"/>
              <a:t>of</a:t>
            </a:r>
            <a:r>
              <a:rPr lang="sr-Latn-RS" sz="3200" dirty="0"/>
              <a:t> poster </a:t>
            </a:r>
            <a:r>
              <a:rPr lang="sr-Latn-RS" sz="3200" dirty="0" err="1"/>
              <a:t>design</a:t>
            </a:r>
            <a:r>
              <a:rPr lang="sr-Latn-RS" sz="3200" dirty="0"/>
              <a:t> </a:t>
            </a:r>
            <a:r>
              <a:rPr lang="sr-Latn-RS" sz="3200" dirty="0" err="1"/>
              <a:t>online</a:t>
            </a:r>
            <a:r>
              <a:rPr lang="en-US" sz="3200" dirty="0"/>
              <a:t> and become inspired for your creative solution – create an original poster different from everybody else’s.</a:t>
            </a:r>
          </a:p>
          <a:p>
            <a:pPr algn="just">
              <a:spcBef>
                <a:spcPts val="1200"/>
              </a:spcBef>
            </a:pPr>
            <a:endParaRPr lang="en-US" sz="3200" dirty="0"/>
          </a:p>
          <a:p>
            <a:pPr>
              <a:spcBef>
                <a:spcPts val="1201"/>
              </a:spcBef>
              <a:defRPr/>
            </a:pPr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In-text references </a:t>
            </a: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(Subheading = 48 pt)</a:t>
            </a:r>
            <a:endParaRPr lang="en-GB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1"/>
              </a:spcBef>
              <a:defRPr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APA allows for two possible formats. Use only these:</a:t>
            </a:r>
            <a:endParaRPr lang="en-GB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88948" indent="-411623">
              <a:spcBef>
                <a:spcPts val="1201"/>
              </a:spcBef>
              <a:buFont typeface="Arial" pitchFamily="34" charset="0"/>
              <a:buChar char="•"/>
              <a:defRPr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within a statement like this: Smith (1999) suggested ...</a:t>
            </a:r>
          </a:p>
          <a:p>
            <a:pPr marL="788948" indent="-411623">
              <a:spcBef>
                <a:spcPts val="1201"/>
              </a:spcBef>
              <a:buFont typeface="Arial" pitchFamily="34" charset="0"/>
              <a:buChar char="•"/>
              <a:defRPr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in brackets at the end of a statement: (Smith, 1999)</a:t>
            </a:r>
          </a:p>
        </p:txBody>
      </p:sp>
      <p:sp>
        <p:nvSpPr>
          <p:cNvPr id="2068" name="Text Box 5"/>
          <p:cNvSpPr txBox="1">
            <a:spLocks noChangeArrowheads="1"/>
          </p:cNvSpPr>
          <p:nvPr/>
        </p:nvSpPr>
        <p:spPr bwMode="auto">
          <a:xfrm>
            <a:off x="15696208" y="23355843"/>
            <a:ext cx="12600000" cy="65560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square" lIns="366126" tIns="183063" rIns="366126" bIns="18306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sr-Latn-RS" sz="6900" b="1" dirty="0" err="1"/>
              <a:t>Conclusion</a:t>
            </a:r>
            <a:r>
              <a:rPr lang="sr-Latn-RS" sz="6900" b="1" dirty="0"/>
              <a:t> / </a:t>
            </a:r>
            <a:r>
              <a:rPr lang="sr-Latn-RS" sz="6900" b="1" dirty="0" err="1"/>
              <a:t>Implications</a:t>
            </a:r>
            <a:endParaRPr lang="en-GB" sz="6900" b="1" dirty="0"/>
          </a:p>
          <a:p>
            <a:pPr eaLnBrk="1" hangingPunct="1">
              <a:spcBef>
                <a:spcPts val="1201"/>
              </a:spcBef>
              <a:buFont typeface="Arial" pitchFamily="34" charset="0"/>
              <a:buChar char="•"/>
            </a:pPr>
            <a:r>
              <a:rPr lang="sr-Latn-RS" sz="3900" dirty="0"/>
              <a:t> </a:t>
            </a:r>
            <a:r>
              <a:rPr lang="en-GB" sz="3200" dirty="0"/>
              <a:t>When revising, try to shorten your text, saying the same thing with fewer words and letters.</a:t>
            </a:r>
          </a:p>
          <a:p>
            <a:pPr eaLnBrk="1" hangingPunct="1">
              <a:spcBef>
                <a:spcPts val="1201"/>
              </a:spcBef>
              <a:buFont typeface="Arial" charset="0"/>
              <a:buChar char="•"/>
            </a:pPr>
            <a:r>
              <a:rPr lang="sr-Latn-RS" sz="3200" dirty="0"/>
              <a:t> </a:t>
            </a:r>
            <a:r>
              <a:rPr lang="en-GB" sz="3200" dirty="0"/>
              <a:t>Convert blocks of text into points.</a:t>
            </a:r>
          </a:p>
          <a:p>
            <a:pPr eaLnBrk="1" hangingPunct="1">
              <a:spcBef>
                <a:spcPts val="1201"/>
              </a:spcBef>
              <a:buFont typeface="Arial" charset="0"/>
              <a:buChar char="•"/>
            </a:pPr>
            <a:r>
              <a:rPr lang="en-GB" sz="3200" dirty="0"/>
              <a:t> Leave space between blocks of text (avoid clutter).</a:t>
            </a:r>
            <a:endParaRPr lang="sr-Latn-RS" sz="3200" dirty="0"/>
          </a:p>
          <a:p>
            <a:pPr marL="377325" indent="-377325">
              <a:spcBef>
                <a:spcPts val="1201"/>
              </a:spcBef>
              <a:buFont typeface="Arial" pitchFamily="34" charset="0"/>
              <a:buChar char="•"/>
              <a:defRPr/>
            </a:pPr>
            <a:r>
              <a:rPr lang="en-GB" sz="3200" dirty="0"/>
              <a:t>Convert jargon into everyday language.</a:t>
            </a:r>
          </a:p>
          <a:p>
            <a:pPr marL="377325" indent="-377325">
              <a:spcBef>
                <a:spcPts val="1201"/>
              </a:spcBef>
              <a:buFont typeface="Arial" pitchFamily="34" charset="0"/>
              <a:buChar char="•"/>
              <a:defRPr/>
            </a:pPr>
            <a:r>
              <a:rPr lang="en-GB" sz="3200" dirty="0"/>
              <a:t>Avoid abbreviations. If the same technical term occurs several times, explain the abbreviation at first use</a:t>
            </a:r>
            <a:r>
              <a:rPr lang="sr-Latn-RS" sz="3200" dirty="0"/>
              <a:t>.</a:t>
            </a:r>
            <a:endParaRPr lang="en-GB" sz="3200" dirty="0"/>
          </a:p>
          <a:p>
            <a:pPr marL="377325" indent="-377325">
              <a:spcBef>
                <a:spcPts val="1201"/>
              </a:spcBef>
              <a:buFont typeface="Arial" pitchFamily="34" charset="0"/>
              <a:buChar char="•"/>
              <a:defRPr/>
            </a:pPr>
            <a:r>
              <a:rPr lang="sr-Latn-RS" sz="3200" dirty="0"/>
              <a:t>C</a:t>
            </a:r>
            <a:r>
              <a:rPr lang="en-GB" sz="3200" dirty="0" err="1"/>
              <a:t>onvert</a:t>
            </a:r>
            <a:r>
              <a:rPr lang="en-GB" sz="3200" dirty="0"/>
              <a:t> </a:t>
            </a:r>
            <a:r>
              <a:rPr lang="sr-Latn-RS" sz="3200" dirty="0" err="1"/>
              <a:t>your</a:t>
            </a:r>
            <a:r>
              <a:rPr lang="sr-Latn-RS" sz="3200" dirty="0"/>
              <a:t> poster </a:t>
            </a:r>
            <a:r>
              <a:rPr lang="en-GB" sz="3200" dirty="0"/>
              <a:t>to PDF </a:t>
            </a:r>
            <a:r>
              <a:rPr lang="sr-Latn-RS" sz="3200" dirty="0" err="1"/>
              <a:t>for</a:t>
            </a:r>
            <a:r>
              <a:rPr lang="sr-Latn-RS" sz="3200" dirty="0"/>
              <a:t> </a:t>
            </a:r>
            <a:r>
              <a:rPr lang="sr-Latn-RS" sz="3200" dirty="0" err="1"/>
              <a:t>printing</a:t>
            </a:r>
            <a:r>
              <a:rPr lang="sr-Latn-RS" sz="3200" dirty="0"/>
              <a:t>.</a:t>
            </a:r>
            <a:endParaRPr lang="en-GB" sz="3200" dirty="0"/>
          </a:p>
        </p:txBody>
      </p:sp>
      <p:sp>
        <p:nvSpPr>
          <p:cNvPr id="24" name="Rectangle 23"/>
          <p:cNvSpPr/>
          <p:nvPr/>
        </p:nvSpPr>
        <p:spPr>
          <a:xfrm>
            <a:off x="2012934" y="31824028"/>
            <a:ext cx="12602779" cy="947951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sr-Latn-RS" sz="6000" b="1" dirty="0" err="1">
                <a:latin typeface="Arial" charset="0"/>
                <a:cs typeface="Arial" charset="0"/>
              </a:rPr>
              <a:t>Methods</a:t>
            </a:r>
            <a:endParaRPr lang="sr-Latn-RS" sz="6000" b="1" dirty="0">
              <a:latin typeface="Arial" charset="0"/>
              <a:cs typeface="Arial" charset="0"/>
            </a:endParaRPr>
          </a:p>
          <a:p>
            <a:pPr indent="-571500" algn="just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/>
              <a:t>For empirical papers, include the conventional sub-headings </a:t>
            </a:r>
            <a:r>
              <a:rPr lang="sr-Latn-RS" sz="3200" dirty="0"/>
              <a:t>in </a:t>
            </a:r>
            <a:r>
              <a:rPr lang="sr-Latn-RS" sz="3200" dirty="0" err="1"/>
              <a:t>Methods</a:t>
            </a:r>
            <a:r>
              <a:rPr lang="sr-Latn-RS" sz="3200" dirty="0"/>
              <a:t>, </a:t>
            </a:r>
            <a:r>
              <a:rPr lang="en-US" sz="3200" dirty="0"/>
              <a:t>such as</a:t>
            </a:r>
            <a:r>
              <a:rPr lang="sr-Latn-RS" sz="3200" dirty="0"/>
              <a:t> </a:t>
            </a:r>
            <a:r>
              <a:rPr lang="sr-Latn-RS" sz="3200" dirty="0" err="1"/>
              <a:t>P</a:t>
            </a:r>
            <a:r>
              <a:rPr lang="en-US" sz="3200" dirty="0" err="1"/>
              <a:t>articipants</a:t>
            </a:r>
            <a:r>
              <a:rPr lang="en-US" sz="3200" dirty="0"/>
              <a:t>, Stimuli, Materials, Equipment, and Procedure</a:t>
            </a:r>
            <a:r>
              <a:rPr lang="sr-Latn-RS" sz="3200" dirty="0"/>
              <a:t>.</a:t>
            </a:r>
            <a:r>
              <a:rPr lang="sr-Latn-RS" sz="3200" dirty="0">
                <a:latin typeface="Arial" charset="0"/>
                <a:cs typeface="Arial" charset="0"/>
              </a:rPr>
              <a:t> </a:t>
            </a:r>
          </a:p>
          <a:p>
            <a:pPr indent="-571500" algn="just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>
                <a:latin typeface="Arial" charset="0"/>
                <a:cs typeface="Arial" charset="0"/>
              </a:rPr>
              <a:t>Illustrations can communicate much information quickly (</a:t>
            </a:r>
            <a:r>
              <a:rPr lang="sr-Latn-RS" sz="3200" dirty="0">
                <a:latin typeface="Arial" charset="0"/>
                <a:cs typeface="Arial" charset="0"/>
              </a:rPr>
              <a:t>"</a:t>
            </a:r>
            <a:r>
              <a:rPr lang="en-US" sz="3200" dirty="0">
                <a:latin typeface="Arial" charset="0"/>
                <a:cs typeface="Arial" charset="0"/>
              </a:rPr>
              <a:t>a picture paints a thousand words"), so prefer illustrations to text whenever possible. </a:t>
            </a:r>
          </a:p>
          <a:p>
            <a:pPr indent="-571500" algn="just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dirty="0">
                <a:latin typeface="Arial" charset="0"/>
                <a:cs typeface="Arial" charset="0"/>
              </a:rPr>
              <a:t> </a:t>
            </a:r>
            <a:r>
              <a:rPr lang="en-US" sz="3200" dirty="0">
                <a:latin typeface="Arial" charset="0"/>
                <a:cs typeface="Arial" charset="0"/>
              </a:rPr>
              <a:t>Quantitative results are better presented as graphs than as tables. </a:t>
            </a:r>
          </a:p>
          <a:p>
            <a:pPr indent="-571500" algn="just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dirty="0">
                <a:latin typeface="Arial" charset="0"/>
                <a:cs typeface="Arial" charset="0"/>
              </a:rPr>
              <a:t> </a:t>
            </a:r>
            <a:r>
              <a:rPr lang="en-US" sz="3200" dirty="0">
                <a:latin typeface="Arial" charset="0"/>
                <a:cs typeface="Arial" charset="0"/>
              </a:rPr>
              <a:t>Each illustration should have a heading on the top (smaller than other headings and larger than the text) and detailed information in a caption below. </a:t>
            </a:r>
          </a:p>
          <a:p>
            <a:pPr indent="-571500" algn="just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dirty="0">
                <a:latin typeface="Arial" charset="0"/>
                <a:cs typeface="Arial" charset="0"/>
              </a:rPr>
              <a:t> </a:t>
            </a:r>
            <a:r>
              <a:rPr lang="en-US" sz="3200" dirty="0">
                <a:latin typeface="Arial" charset="0"/>
                <a:cs typeface="Arial" charset="0"/>
              </a:rPr>
              <a:t>The caption may briefly describe not only the content of the illustration (as in a regular figure caption in a paper) but also any conclusions drawn from it.</a:t>
            </a:r>
          </a:p>
          <a:p>
            <a:pPr indent="-571500" algn="just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dirty="0">
                <a:latin typeface="Arial" charset="0"/>
                <a:cs typeface="Arial" charset="0"/>
              </a:rPr>
              <a:t> </a:t>
            </a:r>
            <a:r>
              <a:rPr lang="en-US" sz="3200" dirty="0">
                <a:latin typeface="Arial" charset="0"/>
                <a:cs typeface="Arial" charset="0"/>
              </a:rPr>
              <a:t>Clearly label the axes of any graphs.</a:t>
            </a:r>
            <a:endParaRPr lang="en-US" sz="3600" dirty="0">
              <a:latin typeface="Arial" charset="0"/>
              <a:cs typeface="Arial" charset="0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72FD5E0F-9AF9-B354-A9C9-589DD80C4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244" y="15833530"/>
            <a:ext cx="12600000" cy="1465053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square" lIns="366126" tIns="183063" rIns="366126" bIns="18306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sr-Latn-RS" sz="6600" b="1" dirty="0" err="1"/>
              <a:t>Aims</a:t>
            </a:r>
            <a:endParaRPr lang="sr-Latn-RS" sz="6600" dirty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4000" dirty="0"/>
              <a:t> </a:t>
            </a:r>
            <a:r>
              <a:rPr lang="hr-HR" sz="3200" dirty="0" err="1"/>
              <a:t>The</a:t>
            </a:r>
            <a:r>
              <a:rPr lang="hr-HR" sz="3200" dirty="0"/>
              <a:t> </a:t>
            </a:r>
            <a:r>
              <a:rPr lang="hr-HR" sz="3200" dirty="0" err="1"/>
              <a:t>required</a:t>
            </a:r>
            <a:r>
              <a:rPr lang="hr-HR" sz="3200" dirty="0"/>
              <a:t> </a:t>
            </a:r>
            <a:r>
              <a:rPr lang="hr-HR" sz="3200" b="1" dirty="0"/>
              <a:t>poster</a:t>
            </a:r>
            <a:r>
              <a:rPr lang="en-US" sz="3200" b="1" dirty="0"/>
              <a:t> size is A0 (840 x 1189 mm)</a:t>
            </a:r>
            <a:r>
              <a:rPr lang="en-US" sz="3200" dirty="0"/>
              <a:t>, </a:t>
            </a:r>
            <a:r>
              <a:rPr lang="en-US" sz="3200" b="1" dirty="0"/>
              <a:t>vertical position (upright/portrait).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dirty="0"/>
              <a:t> </a:t>
            </a:r>
            <a:r>
              <a:rPr lang="en-US" sz="3200" dirty="0"/>
              <a:t>Posters can be black-and-white or in </a:t>
            </a:r>
            <a:r>
              <a:rPr lang="en-US" sz="3200" dirty="0" err="1"/>
              <a:t>colour</a:t>
            </a:r>
            <a:r>
              <a:rPr lang="en-US" sz="3200" dirty="0"/>
              <a:t>, with or without plastic lamination.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dirty="0"/>
              <a:t> </a:t>
            </a:r>
            <a:r>
              <a:rPr lang="en-US" sz="3200" dirty="0"/>
              <a:t>The text of your poster should be as concise as possible but still self-explanatory.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dirty="0"/>
              <a:t> </a:t>
            </a:r>
            <a:r>
              <a:rPr lang="en-US" sz="3200" dirty="0"/>
              <a:t>Write in point form or short sentences.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dirty="0"/>
              <a:t> </a:t>
            </a:r>
            <a:r>
              <a:rPr lang="en-US" sz="3200" dirty="0"/>
              <a:t>The </a:t>
            </a:r>
            <a:r>
              <a:rPr lang="en-US" sz="3200" b="1" dirty="0"/>
              <a:t>body text size should be at least 28 points </a:t>
            </a:r>
            <a:r>
              <a:rPr lang="en-US" sz="3200" dirty="0"/>
              <a:t>so that everything can be read at a distance of about 3 meters.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dirty="0"/>
              <a:t> </a:t>
            </a:r>
            <a:r>
              <a:rPr lang="en-US" sz="3200" dirty="0"/>
              <a:t>Use </a:t>
            </a:r>
            <a:r>
              <a:rPr lang="en-US" sz="3200" b="1" dirty="0"/>
              <a:t>a font that is easy to read from a distance</a:t>
            </a:r>
            <a:r>
              <a:rPr lang="en-US" sz="3200" dirty="0"/>
              <a:t>, such as Arial or Times New Roman.</a:t>
            </a:r>
            <a:endParaRPr lang="sr-Latn-RS" sz="3200" dirty="0"/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dirty="0"/>
              <a:t> </a:t>
            </a:r>
            <a:r>
              <a:rPr lang="en-US" sz="3200" dirty="0"/>
              <a:t>Write your </a:t>
            </a:r>
            <a:r>
              <a:rPr lang="en-US" sz="3200" b="1" dirty="0"/>
              <a:t>poster's title, author(s) and affiliations across the top</a:t>
            </a:r>
            <a:r>
              <a:rPr lang="en-US" sz="3200" dirty="0"/>
              <a:t>.</a:t>
            </a:r>
            <a:endParaRPr lang="sr-Latn-RS" sz="3200" dirty="0"/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dirty="0"/>
              <a:t> </a:t>
            </a:r>
            <a:r>
              <a:rPr lang="en-US" sz="3200" dirty="0"/>
              <a:t>Arrange materials in columns (not rows).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endParaRPr lang="en-US" sz="3200" dirty="0"/>
          </a:p>
          <a:p>
            <a:pPr>
              <a:spcBef>
                <a:spcPts val="1200"/>
              </a:spcBef>
            </a:pPr>
            <a:r>
              <a:rPr lang="en-US" sz="4800" b="1" dirty="0"/>
              <a:t>Headings and subheadings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600" dirty="0"/>
              <a:t> </a:t>
            </a:r>
            <a:r>
              <a:rPr lang="en-US" sz="3200" b="1" dirty="0"/>
              <a:t>Headings and subheadings </a:t>
            </a:r>
            <a:r>
              <a:rPr lang="en-US" sz="3200" dirty="0"/>
              <a:t>may either follow the </a:t>
            </a:r>
            <a:r>
              <a:rPr lang="en-US" sz="3200" b="1" dirty="0"/>
              <a:t>structure of your abstract</a:t>
            </a:r>
            <a:r>
              <a:rPr lang="en-US" sz="3200" dirty="0"/>
              <a:t>, devoting a paragraph to each abstract subheading, </a:t>
            </a:r>
            <a:r>
              <a:rPr lang="en-US" sz="3200" b="1" dirty="0"/>
              <a:t>or the specific content of your project</a:t>
            </a:r>
            <a:r>
              <a:rPr lang="en-US" sz="3200" dirty="0"/>
              <a:t>, or a </a:t>
            </a:r>
            <a:r>
              <a:rPr lang="en-US" sz="3200" b="1" dirty="0"/>
              <a:t>combination</a:t>
            </a:r>
            <a:r>
              <a:rPr lang="en-US" sz="3200" dirty="0"/>
              <a:t>.</a:t>
            </a:r>
            <a:r>
              <a:rPr lang="sr-Latn-RS" sz="3200" dirty="0"/>
              <a:t> 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sr-Latn-RS" sz="3200" dirty="0"/>
              <a:t> </a:t>
            </a:r>
            <a:r>
              <a:rPr lang="en-US" sz="3200" dirty="0"/>
              <a:t>Place an Introduction and a statement of Aims near the upper left corner and a Conclusion(s) towards the lower right.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96C5E5-D4FA-A43A-6B7F-BB024FDCEDAC}"/>
              </a:ext>
            </a:extLst>
          </p:cNvPr>
          <p:cNvSpPr txBox="1"/>
          <p:nvPr/>
        </p:nvSpPr>
        <p:spPr>
          <a:xfrm>
            <a:off x="5035348" y="1446068"/>
            <a:ext cx="19517844" cy="4657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0" b="1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Title </a:t>
            </a:r>
            <a:r>
              <a:rPr lang="en-GB" sz="8000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(</a:t>
            </a:r>
            <a:r>
              <a:rPr lang="en-GB" sz="8000" dirty="0" err="1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cca</a:t>
            </a:r>
            <a:r>
              <a:rPr lang="en-GB" sz="8000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 80 pt)</a:t>
            </a:r>
            <a:endParaRPr lang="en-HR" sz="7200" b="1" dirty="0">
              <a:solidFill>
                <a:schemeClr val="bg1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/>
            <a:r>
              <a:rPr lang="en-GB" sz="6000" b="1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Subtitle </a:t>
            </a:r>
            <a:r>
              <a:rPr lang="en-GB" sz="6000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(</a:t>
            </a:r>
            <a:r>
              <a:rPr lang="en-GB" sz="6000" dirty="0" err="1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cca</a:t>
            </a:r>
            <a:r>
              <a:rPr lang="en-GB" sz="6000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60 pt)</a:t>
            </a:r>
            <a:endParaRPr lang="en-HR" sz="6600" dirty="0">
              <a:solidFill>
                <a:schemeClr val="bg1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>
              <a:spcBef>
                <a:spcPts val="900"/>
              </a:spcBef>
            </a:pPr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First Author</a:t>
            </a:r>
            <a:r>
              <a:rPr lang="en-GB" sz="4800" baseline="30000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</a:t>
            </a:r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Second Author,</a:t>
            </a:r>
            <a:r>
              <a:rPr lang="en-GB" sz="4800" baseline="30000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</a:t>
            </a:r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and Last Author</a:t>
            </a:r>
            <a:r>
              <a:rPr lang="en-GB" sz="4800" baseline="30000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3 </a:t>
            </a:r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(48 pt)</a:t>
            </a:r>
            <a:endParaRPr lang="en-HR" sz="4000" dirty="0">
              <a:solidFill>
                <a:schemeClr val="bg1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>
              <a:spcBef>
                <a:spcPts val="700"/>
              </a:spcBef>
              <a:spcAft>
                <a:spcPts val="300"/>
              </a:spcAft>
            </a:pPr>
            <a:r>
              <a:rPr lang="en-GB" sz="2800" baseline="30000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1,3</a:t>
            </a:r>
            <a:r>
              <a:rPr lang="en-GB" sz="2800" i="1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Department, Affiliation, Country </a:t>
            </a:r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(28 pt)</a:t>
            </a:r>
            <a:endParaRPr lang="en-HR" sz="2800" i="1" dirty="0">
              <a:solidFill>
                <a:schemeClr val="bg1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spcAft>
                <a:spcPts val="300"/>
              </a:spcAft>
            </a:pPr>
            <a:r>
              <a:rPr lang="en-GB" sz="2800" baseline="30000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2</a:t>
            </a:r>
            <a:r>
              <a:rPr lang="en-GB" sz="2800" i="1" dirty="0"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Department, Affiliation, Country</a:t>
            </a:r>
            <a:endParaRPr lang="en-HR" sz="2800" i="1" dirty="0">
              <a:solidFill>
                <a:schemeClr val="bg1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ctr">
              <a:spcBef>
                <a:spcPts val="400"/>
              </a:spcBef>
              <a:spcAft>
                <a:spcPts val="300"/>
              </a:spcAft>
            </a:pPr>
            <a:r>
              <a:rPr lang="en-GB" sz="2800" baseline="30000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1</a:t>
            </a:r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user@domain, </a:t>
            </a:r>
            <a:r>
              <a:rPr lang="en-GB" sz="2800" baseline="30000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2</a:t>
            </a:r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user@domain, </a:t>
            </a:r>
            <a:r>
              <a:rPr lang="en-GB" sz="2800" baseline="30000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3</a:t>
            </a:r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user@domain</a:t>
            </a:r>
            <a:endParaRPr lang="en-HR" sz="3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Fußzeilenplatzhalter 23">
            <a:extLst>
              <a:ext uri="{FF2B5EF4-FFF2-40B4-BE49-F238E27FC236}">
                <a16:creationId xmlns:a16="http://schemas.microsoft.com/office/drawing/2014/main" id="{67B262A9-7478-0CA1-C592-FA1D350C0540}"/>
              </a:ext>
            </a:extLst>
          </p:cNvPr>
          <p:cNvSpPr txBox="1">
            <a:spLocks/>
          </p:cNvSpPr>
          <p:nvPr/>
        </p:nvSpPr>
        <p:spPr>
          <a:xfrm>
            <a:off x="24553193" y="2759207"/>
            <a:ext cx="3360959" cy="203140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HR"/>
            </a:defPPr>
            <a:lvl1pPr marL="0" algn="ctr" defTabSz="914400" rtl="0" eaLnBrk="0" latinLnBrk="0" hangingPunct="0">
              <a:defRPr sz="298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3210671" indent="-1234874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4939495" indent="-987899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6915292" indent="-987899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8891090" indent="-987899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10866888" indent="-987899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12842686" indent="-987899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14818484" indent="-987899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16794282" indent="-987899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Institutional logos, project info, funding, supporters</a:t>
            </a:r>
          </a:p>
        </p:txBody>
      </p:sp>
      <p:pic>
        <p:nvPicPr>
          <p:cNvPr id="3" name="Picture 2" descr="A logo for a psychological counseling&#10;&#10;Description automatically generated with medium confidence">
            <a:extLst>
              <a:ext uri="{FF2B5EF4-FFF2-40B4-BE49-F238E27FC236}">
                <a16:creationId xmlns:a16="http://schemas.microsoft.com/office/drawing/2014/main" id="{B76FF77B-840D-479E-A44E-D44018653A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5308" y="35756564"/>
            <a:ext cx="10921800" cy="6275803"/>
          </a:xfrm>
          <a:prstGeom prst="rect">
            <a:avLst/>
          </a:prstGeom>
        </p:spPr>
      </p:pic>
      <p:sp>
        <p:nvSpPr>
          <p:cNvPr id="6" name="Fußzeilenplatzhalter 23">
            <a:extLst>
              <a:ext uri="{FF2B5EF4-FFF2-40B4-BE49-F238E27FC236}">
                <a16:creationId xmlns:a16="http://schemas.microsoft.com/office/drawing/2014/main" id="{BD894721-F5B4-0AF2-5FF8-E1C3239708FE}"/>
              </a:ext>
            </a:extLst>
          </p:cNvPr>
          <p:cNvSpPr txBox="1">
            <a:spLocks/>
          </p:cNvSpPr>
          <p:nvPr/>
        </p:nvSpPr>
        <p:spPr>
          <a:xfrm>
            <a:off x="1968245" y="2708595"/>
            <a:ext cx="3360959" cy="203140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HR"/>
            </a:defPPr>
            <a:lvl1pPr marL="0" algn="ctr" defTabSz="914400" rtl="0" eaLnBrk="0" latinLnBrk="0" hangingPunct="0">
              <a:defRPr sz="298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3210671" indent="-1234874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4939495" indent="-987899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6915292" indent="-987899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8891090" indent="-987899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10866888" indent="-987899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12842686" indent="-987899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14818484" indent="-987899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16794282" indent="-987899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Institutional logos, project info, funding, supporters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303A15-4BE8-6551-2CF9-710A08405A2E}"/>
              </a:ext>
            </a:extLst>
          </p:cNvPr>
          <p:cNvSpPr/>
          <p:nvPr/>
        </p:nvSpPr>
        <p:spPr>
          <a:xfrm>
            <a:off x="15655811" y="7071496"/>
            <a:ext cx="12602779" cy="363176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ts val="1200"/>
              </a:spcBef>
            </a:pPr>
            <a:r>
              <a:rPr lang="sr-Latn-RS" sz="60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Results</a:t>
            </a:r>
            <a:r>
              <a:rPr lang="sr-Latn-RS" sz="6000" b="1" dirty="0">
                <a:solidFill>
                  <a:prstClr val="black"/>
                </a:solidFill>
                <a:latin typeface="Arial" charset="0"/>
                <a:cs typeface="Arial" charset="0"/>
              </a:rPr>
              <a:t> / </a:t>
            </a:r>
            <a:r>
              <a:rPr lang="sr-Latn-RS" sz="60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Main</a:t>
            </a:r>
            <a:r>
              <a:rPr lang="sr-Latn-RS" sz="6000" b="1" dirty="0">
                <a:solidFill>
                  <a:prstClr val="black"/>
                </a:solidFill>
                <a:latin typeface="Arial" charset="0"/>
                <a:cs typeface="Arial" charset="0"/>
              </a:rPr>
              <a:t> </a:t>
            </a:r>
            <a:r>
              <a:rPr lang="sr-Latn-RS" sz="6000" b="1" dirty="0" err="1">
                <a:solidFill>
                  <a:prstClr val="black"/>
                </a:solidFill>
                <a:latin typeface="Arial" charset="0"/>
                <a:cs typeface="Arial" charset="0"/>
              </a:rPr>
              <a:t>Contribution</a:t>
            </a:r>
            <a:endParaRPr lang="en-US" sz="3600" dirty="0">
              <a:latin typeface="Arial" charset="0"/>
              <a:cs typeface="Arial" charset="0"/>
            </a:endParaRPr>
          </a:p>
          <a:p>
            <a:pPr indent="-571500" algn="just" eaLnBrk="0" hangingPunct="0">
              <a:spcBef>
                <a:spcPts val="1200"/>
              </a:spcBef>
              <a:buFont typeface="Arial" pitchFamily="34" charset="0"/>
              <a:buChar char="•"/>
            </a:pPr>
            <a:r>
              <a:rPr lang="en-US" sz="3200" dirty="0">
                <a:latin typeface="Arial" charset="0"/>
                <a:cs typeface="Arial" charset="0"/>
              </a:rPr>
              <a:t>Handouts</a:t>
            </a:r>
            <a:r>
              <a:rPr lang="sr-Latn-RS" sz="3200" dirty="0">
                <a:latin typeface="Arial" charset="0"/>
                <a:cs typeface="Arial" charset="0"/>
              </a:rPr>
              <a:t> </a:t>
            </a:r>
            <a:r>
              <a:rPr lang="sr-Latn-RS" sz="3200" dirty="0" err="1">
                <a:latin typeface="Arial" charset="0"/>
                <a:cs typeface="Arial" charset="0"/>
              </a:rPr>
              <a:t>for</a:t>
            </a:r>
            <a:r>
              <a:rPr lang="sr-Latn-RS" sz="3200" dirty="0">
                <a:latin typeface="Arial" charset="0"/>
                <a:cs typeface="Arial" charset="0"/>
              </a:rPr>
              <a:t> </a:t>
            </a:r>
            <a:r>
              <a:rPr lang="sr-Latn-RS" sz="3200" dirty="0" err="1">
                <a:latin typeface="Arial" charset="0"/>
                <a:cs typeface="Arial" charset="0"/>
              </a:rPr>
              <a:t>those</a:t>
            </a:r>
            <a:r>
              <a:rPr lang="sr-Latn-RS" sz="3200" dirty="0">
                <a:latin typeface="Arial" charset="0"/>
                <a:cs typeface="Arial" charset="0"/>
              </a:rPr>
              <a:t> </a:t>
            </a:r>
            <a:r>
              <a:rPr lang="sr-Latn-RS" sz="3200" dirty="0" err="1">
                <a:latin typeface="Arial" charset="0"/>
                <a:cs typeface="Arial" charset="0"/>
              </a:rPr>
              <a:t>who</a:t>
            </a:r>
            <a:r>
              <a:rPr lang="sr-Latn-RS" sz="3200" dirty="0">
                <a:latin typeface="Arial" charset="0"/>
                <a:cs typeface="Arial" charset="0"/>
              </a:rPr>
              <a:t> </a:t>
            </a:r>
            <a:r>
              <a:rPr lang="sr-Latn-RS" sz="3200" dirty="0" err="1">
                <a:latin typeface="Arial" charset="0"/>
                <a:cs typeface="Arial" charset="0"/>
              </a:rPr>
              <a:t>present</a:t>
            </a:r>
            <a:r>
              <a:rPr lang="sr-Latn-RS" sz="3200" dirty="0">
                <a:latin typeface="Arial" charset="0"/>
                <a:cs typeface="Arial" charset="0"/>
              </a:rPr>
              <a:t> on-site</a:t>
            </a:r>
            <a:r>
              <a:rPr lang="en-US" sz="3200" dirty="0">
                <a:latin typeface="Arial" charset="0"/>
                <a:cs typeface="Arial" charset="0"/>
              </a:rPr>
              <a:t>: You can bring and distribute a handout on your poster or copies of your proceedings paper. Be sure to bring enough copies. Remember that all conference participants will have a copy of the abstract booklet that includes your abstract.</a:t>
            </a:r>
            <a:endParaRPr lang="sr-Latn-RS" sz="3200" dirty="0">
              <a:latin typeface="Arial" charset="0"/>
              <a:cs typeface="Arial" charset="0"/>
            </a:endParaRPr>
          </a:p>
        </p:txBody>
      </p:sp>
      <p:pic>
        <p:nvPicPr>
          <p:cNvPr id="10" name="Picture" descr="gv_figure_4">
            <a:extLst>
              <a:ext uri="{FF2B5EF4-FFF2-40B4-BE49-F238E27FC236}">
                <a16:creationId xmlns:a16="http://schemas.microsoft.com/office/drawing/2014/main" id="{17ECCA36-6E29-5E46-B553-F8DCC5611ABE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6209" y="14074081"/>
            <a:ext cx="12521717" cy="840712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2400349-3427-DFA6-F383-7401B2C3A495}"/>
              </a:ext>
            </a:extLst>
          </p:cNvPr>
          <p:cNvSpPr txBox="1"/>
          <p:nvPr/>
        </p:nvSpPr>
        <p:spPr>
          <a:xfrm>
            <a:off x="15655809" y="11436403"/>
            <a:ext cx="12600000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600" b="1" dirty="0">
                <a:solidFill>
                  <a:srgbClr val="00000A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Figure 1.  A sample line graph using colours that contrast well on screen and on a black-and-white hard copy.  The figure heading should be placed above the figure.</a:t>
            </a:r>
            <a:endParaRPr lang="en-HR" sz="3600" b="1" dirty="0">
              <a:solidFill>
                <a:srgbClr val="00000A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1592</TotalTime>
  <Words>799</Words>
  <Application>Microsoft Macintosh PowerPoint</Application>
  <PresentationFormat>Custom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>MUWI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Richard Parncutt</dc:creator>
  <cp:lastModifiedBy>Sanja Kiš Žuvela</cp:lastModifiedBy>
  <cp:revision>204</cp:revision>
  <dcterms:created xsi:type="dcterms:W3CDTF">2008-07-11T08:01:44Z</dcterms:created>
  <dcterms:modified xsi:type="dcterms:W3CDTF">2024-08-01T07:49:30Z</dcterms:modified>
</cp:coreProperties>
</file>