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840" r:id="rId1"/>
  </p:sldMasterIdLst>
  <p:notesMasterIdLst>
    <p:notesMasterId r:id="rId20"/>
  </p:notesMasterIdLst>
  <p:handoutMasterIdLst>
    <p:handoutMasterId r:id="rId21"/>
  </p:handoutMasterIdLst>
  <p:sldIdLst>
    <p:sldId id="290" r:id="rId2"/>
    <p:sldId id="300" r:id="rId3"/>
    <p:sldId id="442" r:id="rId4"/>
    <p:sldId id="447" r:id="rId5"/>
    <p:sldId id="443" r:id="rId6"/>
    <p:sldId id="446" r:id="rId7"/>
    <p:sldId id="444" r:id="rId8"/>
    <p:sldId id="448" r:id="rId9"/>
    <p:sldId id="445" r:id="rId10"/>
    <p:sldId id="452" r:id="rId11"/>
    <p:sldId id="453" r:id="rId12"/>
    <p:sldId id="454" r:id="rId13"/>
    <p:sldId id="451" r:id="rId14"/>
    <p:sldId id="449" r:id="rId15"/>
    <p:sldId id="450" r:id="rId16"/>
    <p:sldId id="455" r:id="rId17"/>
    <p:sldId id="456" r:id="rId18"/>
    <p:sldId id="415" r:id="rId19"/>
  </p:sldIdLst>
  <p:sldSz cx="9144000" cy="6858000" type="screen4x3"/>
  <p:notesSz cx="6858000" cy="9144000"/>
  <p:embeddedFontLst>
    <p:embeddedFont>
      <p:font typeface="Tw Cen MT" panose="020B0604020202020204" charset="-18"/>
      <p:regular r:id="rId22"/>
      <p:bold r:id="rId23"/>
      <p:italic r:id="rId24"/>
      <p:boldItalic r:id="rId25"/>
    </p:embeddedFont>
    <p:embeddedFont>
      <p:font typeface="Calibri" panose="020F0502020204030204" pitchFamily="34" charset="0"/>
      <p:regular r:id="rId26"/>
      <p:bold r:id="rId27"/>
      <p:italic r:id="rId28"/>
      <p:boldItalic r:id="rId29"/>
    </p:embeddedFont>
    <p:embeddedFont>
      <p:font typeface="Tahoma" panose="020B0604030504040204" pitchFamily="34" charset="0"/>
      <p:regular r:id="rId30"/>
      <p:bold r:id="rId31"/>
    </p:embeddedFont>
  </p:embeddedFontLst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79" d="100"/>
          <a:sy n="79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9D426-AE1B-44F4-8D53-93860E9DCE44}" type="datetimeFigureOut">
              <a:rPr lang="en-GB" smtClean="0"/>
              <a:pPr/>
              <a:t>28/04/2014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E3675-3402-456A-9169-C1351A526F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0565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FFB0D-D96D-4BC4-A2E6-29FEBD9B4955}" type="datetimeFigureOut">
              <a:rPr lang="en-GB" smtClean="0"/>
              <a:pPr/>
              <a:t>28/04/2014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15D5A-08B1-4A4D-A8C2-3665961052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9045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Copyright Romana Matanovac Vučković</a:t>
            </a: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2703BE-29F2-4056-A2D6-4FBB2B7A4943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DF5153-BA3A-4B1E-889E-F967E2DDC5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3B6BA1-1AFF-41BD-8BD9-3C2579727E5A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F48ED-3654-4F7D-A5D7-3C0CEB6CCE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C6BFAF-16D7-4B8F-9D75-61ED08B72916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FB8E2-06A5-42F0-99CD-44412A622B9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082182-B2F8-4BDF-BA84-34997F4B2DB2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987C5-6FE1-472B-B02D-4383B4D7602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ACB4C-5771-4658-9BF9-A95CC24823F5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728CA-B26D-4603-9419-FD21BC65931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29B7F7-535A-4116-AB9A-A624382D74DF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E647E-4693-4D89-912F-CF93A6E085D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463BF-BFEB-4C0F-BA53-89152E0C5179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4C1E8-CC01-403D-99E5-3E85B31CFD9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874143-4919-4423-83FD-2D63AAF39E13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480DE-F850-4386-825E-04A37066B3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5E263-3B6D-42B3-AE39-47AAF6C79617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A40E3-CC58-49DA-8349-5FB23AFDD23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9B2DD2-4D6C-4DC1-9EB4-B8AF4376EC0C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D3EA8-9B2A-4165-A3FB-9DAF52779C4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8FE229-4443-48ED-A352-26698AE9E78C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D703C-2848-4CE0-B384-77683C5393F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578388-9869-42D7-AF78-2F10B8B31763}" type="datetime1">
              <a:rPr lang="en-GB" smtClean="0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A68FD0-8C92-4E56-B3F1-E3D71E67EC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Dado\Downloads\Zabrana%20sklapanja%20ugovora%20o%20autorskom%20djelu.pdf" TargetMode="External"/><Relationship Id="rId2" Type="http://schemas.openxmlformats.org/officeDocument/2006/relationships/hyperlink" Target="http://hr.hzsu.hr/Struktura-WEB-a/Glavna-navigacija/Aktualno/Javna-rasprava-o-Nacrtu-prijedloga-Pravilnik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Microsoft_Word_97_-_2003_Document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9333"/>
            <a:ext cx="7772400" cy="3249707"/>
          </a:xfrm>
          <a:solidFill>
            <a:schemeClr val="accent2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HRVATSKA ZAJEDNICA </a:t>
            </a:r>
            <a:r>
              <a:rPr lang="hr-HR" dirty="0" smtClean="0"/>
              <a:t>SAMOSTALNIH </a:t>
            </a:r>
            <a:r>
              <a:rPr lang="hr-HR" dirty="0" smtClean="0"/>
              <a:t>UMJETNIKA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hr-HR" sz="1600" b="1" dirty="0" smtClean="0"/>
          </a:p>
          <a:p>
            <a:pPr algn="ctr"/>
            <a:r>
              <a:rPr lang="hr-HR" sz="1600" b="1" dirty="0" smtClean="0"/>
              <a:t>Doc.dr.sc. </a:t>
            </a:r>
            <a:r>
              <a:rPr lang="en-GB" sz="1600" b="1" dirty="0" err="1" smtClean="0"/>
              <a:t>Romana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Matanovac</a:t>
            </a:r>
            <a:r>
              <a:rPr lang="en-GB" sz="1600" b="1" dirty="0" smtClean="0"/>
              <a:t> Vu</a:t>
            </a:r>
            <a:r>
              <a:rPr lang="hr-HR" sz="1600" b="1" dirty="0"/>
              <a:t>č</a:t>
            </a:r>
            <a:r>
              <a:rPr lang="en-GB" sz="1600" b="1" dirty="0" err="1" smtClean="0"/>
              <a:t>kovi</a:t>
            </a:r>
            <a:r>
              <a:rPr lang="hr-HR" sz="1600" b="1" dirty="0"/>
              <a:t>ć</a:t>
            </a:r>
            <a:endParaRPr lang="en-GB" sz="1600" b="1" dirty="0" smtClean="0"/>
          </a:p>
          <a:p>
            <a:pPr algn="ctr"/>
            <a:r>
              <a:rPr lang="hr-HR" sz="1600" b="1" dirty="0" smtClean="0"/>
              <a:t>Pravni fakultet Sveučilišta u Zagreb</a:t>
            </a:r>
            <a:endParaRPr lang="en-GB" sz="1600" b="1" dirty="0" smtClean="0"/>
          </a:p>
          <a:p>
            <a:pPr algn="ctr"/>
            <a:r>
              <a:rPr lang="en-GB" sz="1600" dirty="0" smtClean="0"/>
              <a:t>romana.matanovac.vuckovic@pravo.hr</a:t>
            </a:r>
          </a:p>
          <a:p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UMJETNIČKE STRUKOVNE UDRUGE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74669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Umjetničke strukovne udruge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>
              <a:hlinkClick r:id="rId2" action="ppaction://hlinksldjump"/>
            </a:endParaRPr>
          </a:p>
          <a:p>
            <a:r>
              <a:rPr lang="hr-HR" dirty="0" smtClean="0">
                <a:hlinkClick r:id="rId2" action="ppaction://hlinksldjump"/>
              </a:rPr>
              <a:t>http</a:t>
            </a:r>
            <a:r>
              <a:rPr lang="hr-HR" dirty="0">
                <a:hlinkClick r:id="rId2" action="ppaction://hlinksldjump"/>
              </a:rPr>
              <a:t>://hr.hzsu.hr/Struktura-WEB-a/Glavna-navigacija/Umjetnicke-udruge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9799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AKTUALNOSTI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9538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Aktualno na dan 13. </a:t>
            </a:r>
            <a:r>
              <a:rPr lang="hr-HR" dirty="0"/>
              <a:t>o</a:t>
            </a:r>
            <a:r>
              <a:rPr lang="hr-HR" dirty="0" smtClean="0"/>
              <a:t>žujka 2014.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j</a:t>
            </a:r>
            <a:r>
              <a:rPr lang="hr-HR" dirty="0" smtClean="0"/>
              <a:t>avna rasprava o Nacrtu prijedloga Pravilnika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pPr marL="274320" lvl="1" indent="0">
              <a:buNone/>
            </a:pPr>
            <a:r>
              <a:rPr lang="hr-HR" dirty="0" smtClean="0">
                <a:hlinkClick r:id="rId2"/>
              </a:rPr>
              <a:t>http</a:t>
            </a:r>
            <a:r>
              <a:rPr lang="hr-HR" dirty="0">
                <a:hlinkClick r:id="rId2"/>
              </a:rPr>
              <a:t>://</a:t>
            </a:r>
            <a:r>
              <a:rPr lang="hr-HR" dirty="0" smtClean="0">
                <a:hlinkClick r:id="rId2"/>
              </a:rPr>
              <a:t>hr.hzsu.hr/Struktura-WEB-a/Glavna-navigacija/Aktualno/Javna-rasprava-o-Nacrtu-prijedloga-Pravilnika</a:t>
            </a:r>
            <a:endParaRPr lang="hr-HR" dirty="0" smtClean="0"/>
          </a:p>
          <a:p>
            <a:pPr marL="274320" lvl="1" indent="0">
              <a:buNone/>
            </a:pPr>
            <a:endParaRPr lang="hr-HR" dirty="0"/>
          </a:p>
          <a:p>
            <a:pPr marL="342900" indent="-342900"/>
            <a:r>
              <a:rPr lang="hr-HR" dirty="0"/>
              <a:t>z</a:t>
            </a:r>
            <a:r>
              <a:rPr lang="hr-HR" dirty="0" smtClean="0"/>
              <a:t>abrana zapošljavanja u gradskim upravnim tijelima Grada Zagreb i gradskim ustanvama koje se financiraju iz Proračuna Grada Zagreba</a:t>
            </a:r>
          </a:p>
          <a:p>
            <a:pPr marL="274320" lvl="1" indent="0">
              <a:buNone/>
            </a:pPr>
            <a:endParaRPr lang="hr-HR" dirty="0" smtClean="0"/>
          </a:p>
          <a:p>
            <a:pPr marL="274320" lvl="1" indent="0">
              <a:buNone/>
            </a:pPr>
            <a:r>
              <a:rPr lang="hr-HR" dirty="0">
                <a:hlinkClick r:id="rId3" action="ppaction://hlinkfile"/>
              </a:rPr>
              <a:t>file:///C:/Users/Dado/Downloads/Zabrana%20sklapanja%20ugovora%20o%20autorskom%20djelu.pdf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5310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223467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DOKUMETI POTREBNI ZA PRIZNANJE PRAVA NA UPLATU DOPRINOSA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01689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Hrvatska zajednica samostalnih umjetnika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osobni </a:t>
            </a:r>
            <a:r>
              <a:rPr lang="hr-HR" dirty="0"/>
              <a:t>i umjetnički životopis</a:t>
            </a:r>
          </a:p>
          <a:p>
            <a:r>
              <a:rPr lang="hr-HR" dirty="0"/>
              <a:t>potvrdu o mjestu prebivališta u Republici Hrvatskoj</a:t>
            </a:r>
          </a:p>
          <a:p>
            <a:r>
              <a:rPr lang="hr-HR" dirty="0"/>
              <a:t>popis umjetnikovog javnog djelovanja u primarnom umjetnikovom stvaralaštvu, uz dokumentaciju o realizaciji u posljednjih 5 (pet) godina</a:t>
            </a:r>
          </a:p>
          <a:p>
            <a:r>
              <a:rPr lang="hr-HR" dirty="0"/>
              <a:t>izvješće ovlaštene umjetničke strukovne udruge (s popisa iz članka 4. stavka 1. ovog Pravilnika) primarnog umjetničkog stvaralaštva podnositelja zahtjeva o ispunjavanju brojčanih kriterija iz ovog Pravilnika</a:t>
            </a:r>
          </a:p>
          <a:p>
            <a:r>
              <a:rPr lang="hr-HR" dirty="0"/>
              <a:t>potvrde porezne uprave o visini dohotka za prethodne 3 (tri) godine (pojedinačno za svaku godinu)</a:t>
            </a:r>
          </a:p>
          <a:p>
            <a:r>
              <a:rPr lang="hr-HR" dirty="0"/>
              <a:t>izjavu o visini ukupno ostvarenog dohotka za prethodne 3 (tri) godine</a:t>
            </a:r>
          </a:p>
          <a:p>
            <a:r>
              <a:rPr lang="hr-HR" dirty="0"/>
              <a:t>preslik radne knjižice i preslik osobne iskaznice</a:t>
            </a:r>
          </a:p>
          <a:p>
            <a:pPr lvl="1"/>
            <a:r>
              <a:rPr lang="hr-HR" dirty="0" smtClean="0"/>
              <a:t>zahtjev </a:t>
            </a:r>
            <a:r>
              <a:rPr lang="hr-HR" dirty="0"/>
              <a:t>rješava Stručno povjerenstvo, uz naknadno odobrenje ministra </a:t>
            </a:r>
            <a:r>
              <a:rPr lang="hr-HR" dirty="0" smtClean="0"/>
              <a:t>kulture</a:t>
            </a:r>
            <a:endParaRPr lang="hr-HR" dirty="0"/>
          </a:p>
          <a:p>
            <a:pPr lvl="1"/>
            <a:r>
              <a:rPr lang="hr-HR" dirty="0" smtClean="0"/>
              <a:t>stručno </a:t>
            </a:r>
            <a:r>
              <a:rPr lang="hr-HR" dirty="0"/>
              <a:t>povjerenstvo razmatra umjetničko stvaralaštvo i javno djelovanje podnositelja zahtjeva tijekom posljednjih pet godina.</a:t>
            </a:r>
          </a:p>
          <a:p>
            <a:pPr lvl="1"/>
            <a:r>
              <a:rPr lang="hr-HR" dirty="0" smtClean="0"/>
              <a:t>stručno </a:t>
            </a:r>
            <a:r>
              <a:rPr lang="hr-HR" dirty="0"/>
              <a:t>povjerenstvo ima pet </a:t>
            </a:r>
            <a:r>
              <a:rPr lang="hr-HR" dirty="0" smtClean="0"/>
              <a:t>članova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9599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2954759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ČLANOVI HZSU-a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165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Upisnik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Glazbeno stvaralaštvo</a:t>
            </a:r>
            <a:endParaRPr lang="hr-HR" dirty="0"/>
          </a:p>
          <a:p>
            <a:pPr lvl="1"/>
            <a:r>
              <a:rPr lang="hr-HR" dirty="0" smtClean="0">
                <a:hlinkClick r:id="rId2" action="ppaction://hlinksldjump"/>
              </a:rPr>
              <a:t>http</a:t>
            </a:r>
            <a:r>
              <a:rPr lang="hr-HR" dirty="0">
                <a:hlinkClick r:id="rId2" action="ppaction://hlinksldjump"/>
              </a:rPr>
              <a:t>://hr.hzsu.hr/Struktura-WEB-a/Navigacija-umjetnika/Umjetnici/Glazbeno-stvaralastvo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102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Copyright Romana Matanovac Vučković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305800" cy="1143000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HVALA NA PAŽNJI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2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2234679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			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 </a:t>
            </a:r>
            <a:r>
              <a:rPr lang="hr-HR" dirty="0" smtClean="0"/>
              <a:t>  	</a:t>
            </a:r>
            <a:br>
              <a:rPr lang="hr-HR" dirty="0" smtClean="0"/>
            </a:br>
            <a:r>
              <a:rPr lang="hr-HR" dirty="0"/>
              <a:t> </a:t>
            </a:r>
            <a:r>
              <a:rPr lang="hr-HR" dirty="0" smtClean="0"/>
              <a:t>   DJELOKRUG </a:t>
            </a:r>
            <a:br>
              <a:rPr lang="hr-HR" dirty="0" smtClean="0"/>
            </a:br>
            <a:r>
              <a:rPr lang="hr-HR" dirty="0" smtClean="0"/>
              <a:t>I </a:t>
            </a:r>
            <a:br>
              <a:rPr lang="hr-HR" dirty="0" smtClean="0"/>
            </a:br>
            <a:r>
              <a:rPr lang="hr-HR" dirty="0" smtClean="0"/>
              <a:t>ADRESA</a:t>
            </a:r>
            <a:br>
              <a:rPr lang="hr-HR" dirty="0" smtClean="0"/>
            </a:b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Hrvatska zajednica samostalnih umjetnika</a:t>
            </a:r>
            <a:br>
              <a:rPr lang="hr-HR" dirty="0" smtClean="0"/>
            </a:br>
            <a:r>
              <a:rPr lang="hr-HR" dirty="0" smtClean="0"/>
              <a:t>HZSU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udruga </a:t>
            </a:r>
            <a:r>
              <a:rPr lang="hr-HR" dirty="0"/>
              <a:t>samostalnih umjetnika koji profesionalno obavljaju samostalnu umjetničku </a:t>
            </a:r>
            <a:r>
              <a:rPr lang="hr-HR" dirty="0" smtClean="0"/>
              <a:t>djelatnost   </a:t>
            </a:r>
          </a:p>
          <a:p>
            <a:r>
              <a:rPr lang="hr-HR" dirty="0" smtClean="0"/>
              <a:t>zadaća </a:t>
            </a:r>
            <a:r>
              <a:rPr lang="hr-HR" dirty="0"/>
              <a:t>HZSU-a je poticanje i promicanje kulturno-umjetničkog stvaralaštva i javnog djelovanja, uz ostvarivanje i zastupanje zajedničkih interesa samostalnih umjetnika te zaštita njihovih prava u obavljanju profesionalne samostalne umjetničke djelatnosti </a:t>
            </a:r>
            <a:endParaRPr lang="hr-HR" dirty="0" smtClean="0"/>
          </a:p>
          <a:p>
            <a:r>
              <a:rPr lang="hr-HR" dirty="0" smtClean="0"/>
              <a:t>kontakt</a:t>
            </a:r>
            <a:endParaRPr lang="hr-HR" dirty="0"/>
          </a:p>
          <a:p>
            <a:pPr lvl="1"/>
            <a:r>
              <a:rPr lang="hr-HR" dirty="0"/>
              <a:t>Ilica 42/2 </a:t>
            </a:r>
          </a:p>
          <a:p>
            <a:pPr lvl="1"/>
            <a:r>
              <a:rPr lang="hr-HR" dirty="0"/>
              <a:t>10000 Zagreb </a:t>
            </a:r>
          </a:p>
          <a:p>
            <a:pPr lvl="1"/>
            <a:r>
              <a:rPr lang="hr-HR" dirty="0"/>
              <a:t>zajednica@hzsu.hr</a:t>
            </a:r>
          </a:p>
        </p:txBody>
      </p:sp>
    </p:spTree>
    <p:extLst>
      <p:ext uri="{BB962C8B-B14F-4D97-AF65-F5344CB8AC3E}">
        <p14:creationId xmlns:p14="http://schemas.microsoft.com/office/powerpoint/2010/main" val="1727459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PRAVA ČLANOVA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361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Hrvatska zajednica samostalnih umjetnika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članstvom </a:t>
            </a:r>
            <a:r>
              <a:rPr lang="hr-HR" dirty="0"/>
              <a:t>u HZSU stječete pravo na:</a:t>
            </a:r>
          </a:p>
          <a:p>
            <a:endParaRPr lang="hr-HR" dirty="0"/>
          </a:p>
          <a:p>
            <a:pPr lvl="1"/>
            <a:r>
              <a:rPr lang="hr-HR" dirty="0"/>
              <a:t>uplatu doprinosa za mirovinsko i invalidsko te zdravstveno osiguranje iz sredstava proračuna Republike Hrvatske</a:t>
            </a:r>
          </a:p>
          <a:p>
            <a:pPr lvl="1"/>
            <a:r>
              <a:rPr lang="hr-HR" dirty="0"/>
              <a:t>predlaganje predstavnika u tijela HZSU-a po područjima umjetničkog stvaralaštva</a:t>
            </a:r>
          </a:p>
          <a:p>
            <a:pPr lvl="1"/>
            <a:r>
              <a:rPr lang="hr-HR" dirty="0"/>
              <a:t>sudjelovanje u radu udruge preko svojih izabranih predstavnika</a:t>
            </a:r>
          </a:p>
          <a:p>
            <a:pPr lvl="1"/>
            <a:r>
              <a:rPr lang="hr-HR" dirty="0"/>
              <a:t>predlaganje mjera koje imaju za cilj poboljšanje profesionalnog i životnog standarda umjetnika</a:t>
            </a:r>
          </a:p>
          <a:p>
            <a:pPr lvl="1"/>
            <a:r>
              <a:rPr lang="hr-HR" dirty="0"/>
              <a:t>predlaganje izmjena i dopuna općih akata HZSU-a i ostalih akata koji su u svezi sa profesionalnim obavljanjem umjetničke djelatnosti</a:t>
            </a:r>
          </a:p>
          <a:p>
            <a:pPr lvl="1"/>
            <a:r>
              <a:rPr lang="hr-HR" dirty="0"/>
              <a:t>potvrdu dokaza o profesionalnom bavljenju samostalnom umjetničkom djelatnošću</a:t>
            </a:r>
          </a:p>
          <a:p>
            <a:pPr lvl="1"/>
            <a:r>
              <a:rPr lang="hr-HR" dirty="0"/>
              <a:t>dobivanje uputa u svezi sa primjenom zakonskih odredbi na obavljanje profesionalne samostalne umjetničke djelatnosti</a:t>
            </a:r>
          </a:p>
        </p:txBody>
      </p:sp>
    </p:spTree>
    <p:extLst>
      <p:ext uri="{BB962C8B-B14F-4D97-AF65-F5344CB8AC3E}">
        <p14:creationId xmlns:p14="http://schemas.microsoft.com/office/powerpoint/2010/main" val="192760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OBVEZE ČLANOVA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89457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Hrvatska zajednica samostalnih umjetnika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č</a:t>
            </a:r>
            <a:r>
              <a:rPr lang="vi-VN" sz="2000" dirty="0" smtClean="0"/>
              <a:t>lanstvom </a:t>
            </a:r>
            <a:r>
              <a:rPr lang="vi-VN" sz="2000" dirty="0"/>
              <a:t>u HZSU imate obvezu:</a:t>
            </a:r>
          </a:p>
          <a:p>
            <a:endParaRPr lang="vi-VN" sz="2000" dirty="0"/>
          </a:p>
          <a:p>
            <a:pPr lvl="1"/>
            <a:r>
              <a:rPr lang="vi-VN" sz="1800" dirty="0"/>
              <a:t>kontinuiranog i profesionalnog obavljanja umjetničke djelatnosti</a:t>
            </a:r>
          </a:p>
          <a:p>
            <a:pPr lvl="1"/>
            <a:r>
              <a:rPr lang="vi-VN" sz="1800" dirty="0"/>
              <a:t>da vam je umjetničko stvaralaštvo i javno djelovanje jedino i osnovno zanimanje</a:t>
            </a:r>
          </a:p>
          <a:p>
            <a:pPr lvl="1"/>
            <a:r>
              <a:rPr lang="vi-VN" sz="1800" dirty="0"/>
              <a:t>revizije statusa samostalnog umjetnika prema kriterijima predviđenim pravilnikom</a:t>
            </a:r>
          </a:p>
          <a:p>
            <a:pPr lvl="1"/>
            <a:r>
              <a:rPr lang="vi-VN" sz="1800" dirty="0"/>
              <a:t>obavljanja samostalne umjetničke djelatnosti u skladu s zakonskim propisima</a:t>
            </a:r>
          </a:p>
          <a:p>
            <a:pPr lvl="1"/>
            <a:r>
              <a:rPr lang="vi-VN" sz="1800" dirty="0"/>
              <a:t>štititi ugled HZSU-a i ugled profesionalnog samostalnog umjetnika</a:t>
            </a:r>
          </a:p>
          <a:p>
            <a:pPr lvl="1"/>
            <a:r>
              <a:rPr lang="vi-VN" sz="1800" dirty="0"/>
              <a:t>plaćanja godišnje članarine u HZSU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114996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2522711"/>
          </a:xfrm>
        </p:spPr>
        <p:txBody>
          <a:bodyPr>
            <a:noAutofit/>
          </a:bodyPr>
          <a:lstStyle/>
          <a:p>
            <a:pPr algn="ctr"/>
            <a:r>
              <a:rPr lang="hr-HR" sz="2800" dirty="0" smtClean="0"/>
              <a:t>KAKO STEĆI PRAVO NA UPLATU DOPRINOSA IZ SREDSTAVA DRŽAVNOG PRORAČUNA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637965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Hrvatska zajednica samostalnih umjetnika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hr-HR" dirty="0"/>
          </a:p>
          <a:p>
            <a:r>
              <a:rPr lang="hr-HR" dirty="0"/>
              <a:t>s</a:t>
            </a:r>
            <a:r>
              <a:rPr lang="hr-HR" dirty="0" smtClean="0"/>
              <a:t>amostalni </a:t>
            </a:r>
            <a:r>
              <a:rPr lang="hr-HR" dirty="0"/>
              <a:t>umjetnik na temelju svoga umjetničkog rada ima pravo postati članom HZSU-a te podnijeti zahtjev da mu se doprinosi za mirovinsko i invalidsko te zdravstveno osiguranje plaćaju iz sredstava proračuna Republike Hrvatske, ukoliko udovoljava kriterijima iz Pravilnika o postupku i uvjetima za priznavanje prava samostalnih umjetnika na uplatu doprinosa za mirovinsko i invalidsko te zdravstveno osiguranje iz sredstava proračuna Republike </a:t>
            </a:r>
            <a:r>
              <a:rPr lang="hr-HR" dirty="0" smtClean="0"/>
              <a:t>Hrvatske </a:t>
            </a:r>
          </a:p>
          <a:p>
            <a:r>
              <a:rPr lang="hr-HR" dirty="0" smtClean="0"/>
              <a:t>Pravilnik   </a:t>
            </a:r>
            <a:endParaRPr lang="hr-HR" dirty="0"/>
          </a:p>
          <a:p>
            <a:endParaRPr lang="hr-HR" dirty="0"/>
          </a:p>
          <a:p>
            <a:r>
              <a:rPr lang="hr-HR" dirty="0" smtClean="0"/>
              <a:t>zahtjev </a:t>
            </a:r>
            <a:r>
              <a:rPr lang="hr-HR" dirty="0"/>
              <a:t>za priznavanje prava za uplatu doprinosa podnosi se Strucnom povjerenstvu, putem Hrvatske zajednice samostalnih umjetnika, u vremenu od 15. do 30. rujna tekuće </a:t>
            </a:r>
            <a:r>
              <a:rPr lang="hr-HR" dirty="0" smtClean="0"/>
              <a:t>godine</a:t>
            </a:r>
          </a:p>
          <a:p>
            <a:endParaRPr lang="hr-HR" dirty="0" smtClean="0"/>
          </a:p>
          <a:p>
            <a:r>
              <a:rPr lang="hr-HR" dirty="0" smtClean="0"/>
              <a:t>na </a:t>
            </a:r>
            <a:r>
              <a:rPr lang="hr-HR" dirty="0"/>
              <a:t>temelju rješenja Stručnog povjerenstva Hrvatska zajednica samostalnih umjetnika prema mjestu prebivališta prijavljuje samostalne umjetnike na Hrvatski zavod za mirovinsko osiguranje i Hrvatski zavod za zdravstveno </a:t>
            </a:r>
            <a:r>
              <a:rPr lang="hr-HR" dirty="0" smtClean="0"/>
              <a:t>osiguranje 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152707"/>
              </p:ext>
            </p:extLst>
          </p:nvPr>
        </p:nvGraphicFramePr>
        <p:xfrm>
          <a:off x="2555776" y="3356992"/>
          <a:ext cx="627885" cy="529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Document" showAsIcon="1" r:id="rId4" imgW="914400" imgH="771480" progId="Word.Document.8">
                  <p:embed/>
                </p:oleObj>
              </mc:Choice>
              <mc:Fallback>
                <p:oleObj name="Document" showAsIcon="1" r:id="rId4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55776" y="3356992"/>
                        <a:ext cx="627885" cy="5297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381688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5553</TotalTime>
  <Words>559</Words>
  <Application>Microsoft Office PowerPoint</Application>
  <PresentationFormat>On-screen Show (4:3)</PresentationFormat>
  <Paragraphs>80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Tw Cen MT</vt:lpstr>
      <vt:lpstr>Calibri</vt:lpstr>
      <vt:lpstr>Tahoma</vt:lpstr>
      <vt:lpstr>Thatch</vt:lpstr>
      <vt:lpstr>Document</vt:lpstr>
      <vt:lpstr>                                     HRVATSKA ZAJEDNICA SAMOSTALNIH UMJETNIKA  </vt:lpstr>
      <vt:lpstr>                      DJELOKRUG  I  ADRESA </vt:lpstr>
      <vt:lpstr>Hrvatska zajednica samostalnih umjetnika HZSU</vt:lpstr>
      <vt:lpstr>PRAVA ČLANOVA</vt:lpstr>
      <vt:lpstr>Hrvatska zajednica samostalnih umjetnika</vt:lpstr>
      <vt:lpstr>OBVEZE ČLANOVA</vt:lpstr>
      <vt:lpstr>Hrvatska zajednica samostalnih umjetnika</vt:lpstr>
      <vt:lpstr>KAKO STEĆI PRAVO NA UPLATU DOPRINOSA IZ SREDSTAVA DRŽAVNOG PRORAČUNA</vt:lpstr>
      <vt:lpstr>Hrvatska zajednica samostalnih umjetnika</vt:lpstr>
      <vt:lpstr>UMJETNIČKE STRUKOVNE UDRUGE</vt:lpstr>
      <vt:lpstr>Umjetničke strukovne udruge</vt:lpstr>
      <vt:lpstr>AKTUALNOSTI</vt:lpstr>
      <vt:lpstr>Aktualno na dan 13. ožujka 2014.</vt:lpstr>
      <vt:lpstr>DOKUMETI POTREBNI ZA PRIZNANJE PRAVA NA UPLATU DOPRINOSA</vt:lpstr>
      <vt:lpstr>      Hrvatska zajednica samostalnih umjetnika</vt:lpstr>
      <vt:lpstr>               ČLANOVI HZSU-a  </vt:lpstr>
      <vt:lpstr>Upisnik</vt:lpstr>
      <vt:lpstr>HVALA NA PAŽNJI</vt:lpstr>
    </vt:vector>
  </TitlesOfParts>
  <Company>NASA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Prava umjetnika izvođača</dc:title>
  <dc:creator>Mario</dc:creator>
  <cp:lastModifiedBy>Romana</cp:lastModifiedBy>
  <cp:revision>480</cp:revision>
  <dcterms:created xsi:type="dcterms:W3CDTF">2013-12-26T22:42:56Z</dcterms:created>
  <dcterms:modified xsi:type="dcterms:W3CDTF">2014-04-28T11:18:21Z</dcterms:modified>
</cp:coreProperties>
</file>