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90" r:id="rId2"/>
    <p:sldId id="300" r:id="rId3"/>
    <p:sldId id="417" r:id="rId4"/>
    <p:sldId id="418" r:id="rId5"/>
    <p:sldId id="419" r:id="rId6"/>
    <p:sldId id="426" r:id="rId7"/>
    <p:sldId id="441" r:id="rId8"/>
    <p:sldId id="420" r:id="rId9"/>
    <p:sldId id="422" r:id="rId10"/>
    <p:sldId id="435" r:id="rId11"/>
    <p:sldId id="423" r:id="rId12"/>
    <p:sldId id="425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6" r:id="rId22"/>
    <p:sldId id="437" r:id="rId23"/>
    <p:sldId id="440" r:id="rId24"/>
    <p:sldId id="415" r:id="rId2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Tw Cen MT" panose="020B0604020202020204" charset="-18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D426-AE1B-44F4-8D53-93860E9DCE44}" type="datetimeFigureOut">
              <a:rPr lang="en-GB" smtClean="0"/>
              <a:pPr/>
              <a:t>28/04/2014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E3675-3402-456A-9169-C1351A526F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056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FB0D-D96D-4BC4-A2E6-29FEBD9B4955}" type="datetimeFigureOut">
              <a:rPr lang="en-GB" smtClean="0"/>
              <a:pPr/>
              <a:t>28/04/2014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5D5A-08B1-4A4D-A8C2-3665961052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045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Romana Matanovac Vučković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703BE-29F2-4056-A2D6-4FBB2B7A4943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F5153-BA3A-4B1E-889E-F967E2DDC5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B6BA1-1AFF-41BD-8BD9-3C2579727E5A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F48ED-3654-4F7D-A5D7-3C0CEB6CCE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6BFAF-16D7-4B8F-9D75-61ED08B72916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B8E2-06A5-42F0-99CD-44412A622B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82182-B2F8-4BDF-BA84-34997F4B2DB2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987C5-6FE1-472B-B02D-4383B4D760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ACB4C-5771-4658-9BF9-A95CC24823F5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728CA-B26D-4603-9419-FD21BC6593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9B7F7-535A-4116-AB9A-A624382D74DF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E647E-4693-4D89-912F-CF93A6E085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463BF-BFEB-4C0F-BA53-89152E0C5179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C1E8-CC01-403D-99E5-3E85B31CFD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74143-4919-4423-83FD-2D63AAF39E13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480DE-F850-4386-825E-04A37066B3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5E263-3B6D-42B3-AE39-47AAF6C79617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40E3-CC58-49DA-8349-5FB23AFDD2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B2DD2-4D6C-4DC1-9EB4-B8AF4376EC0C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D3EA8-9B2A-4165-A3FB-9DAF52779C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FE229-4443-48ED-A352-26698AE9E78C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D703C-2848-4CE0-B384-77683C5393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578388-9869-42D7-AF78-2F10B8B31763}" type="datetime1">
              <a:rPr lang="en-GB" smtClean="0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A68FD0-8C92-4E56-B3F1-E3D71E67EC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zagreb.hr/default.aspx?id=826" TargetMode="External"/><Relationship Id="rId2" Type="http://schemas.openxmlformats.org/officeDocument/2006/relationships/hyperlink" Target="http://web1.zagreb.hr/default.aspx?id=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1.zagreb.hr/default.aspx?id=123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zagreb.hr/default.aspx?id=566" TargetMode="External"/><Relationship Id="rId2" Type="http://schemas.openxmlformats.org/officeDocument/2006/relationships/hyperlink" Target="http://www.zagreb.hr/UserDocsImages/kultura/OTVORENI%20POZIV_ZG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greb.hr/UserDocsImages/kultura/rezultati%202014/Glazba%202014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zip.hr/index.php" TargetMode="External"/><Relationship Id="rId3" Type="http://schemas.openxmlformats.org/officeDocument/2006/relationships/hyperlink" Target="http://www.hds.hr/hds/hds_hr.htm" TargetMode="External"/><Relationship Id="rId7" Type="http://schemas.openxmlformats.org/officeDocument/2006/relationships/hyperlink" Target="http://www.hdgu.hr/" TargetMode="External"/><Relationship Id="rId2" Type="http://schemas.openxmlformats.org/officeDocument/2006/relationships/hyperlink" Target="http://web1.zagreb.hr/default.aspx?id=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oku.hr/" TargetMode="External"/><Relationship Id="rId5" Type="http://schemas.openxmlformats.org/officeDocument/2006/relationships/hyperlink" Target="http://www.hgu.hr/" TargetMode="External"/><Relationship Id="rId4" Type="http://schemas.openxmlformats.org/officeDocument/2006/relationships/hyperlink" Target="http://www.hgm.hr/" TargetMode="External"/><Relationship Id="rId9" Type="http://schemas.openxmlformats.org/officeDocument/2006/relationships/hyperlink" Target="http://www.huz.com.h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eb1.zagreb.hr/default.aspx?id=6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b1.zagreb.hr/default.aspx?id=60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eb1.zagreb.hr/default.aspx?id=6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b1.zagreb.hr/default.aspx?id=6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lazba.hrt.hr/simfonijski-orkestar-hrvatske-radiotelevizij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file:///C:\Users\Dado\Desktop\Kolektivni.pdf" TargetMode="External"/><Relationship Id="rId4" Type="http://schemas.openxmlformats.org/officeDocument/2006/relationships/hyperlink" Target="http://ssrhr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ndikat-kulture.hr/o-nama/" TargetMode="Externa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4" Type="http://schemas.openxmlformats.org/officeDocument/2006/relationships/oleObject" Target="file:///C:\Users\Dado\Desktop\gku-potpisani-tekst-21-11-111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-kulture.hr/default.aspx?id=34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-kulture.hr/default.aspx?id=7751" TargetMode="External"/><Relationship Id="rId2" Type="http://schemas.openxmlformats.org/officeDocument/2006/relationships/hyperlink" Target="http://www.min-kulture.hr/natjecaj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k-zajc.hr/Default.aspx" TargetMode="External"/><Relationship Id="rId2" Type="http://schemas.openxmlformats.org/officeDocument/2006/relationships/hyperlink" Target="http://www.hnk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nkvz.hr/" TargetMode="External"/><Relationship Id="rId5" Type="http://schemas.openxmlformats.org/officeDocument/2006/relationships/hyperlink" Target="http://www.hnk-osijek.hr/hnk/index.php" TargetMode="External"/><Relationship Id="rId4" Type="http://schemas.openxmlformats.org/officeDocument/2006/relationships/hyperlink" Target="http://www.hnk-split.h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k-zajc.hr/Default.aspx?sec=9205" TargetMode="External"/><Relationship Id="rId2" Type="http://schemas.openxmlformats.org/officeDocument/2006/relationships/hyperlink" Target="http://www.hnk.hr/o_kazalistu/natjecaj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333"/>
            <a:ext cx="7772400" cy="3249707"/>
          </a:xfr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GLAZBENICI -</a:t>
            </a:r>
            <a:br>
              <a:rPr lang="hr-HR" dirty="0" smtClean="0"/>
            </a:br>
            <a:r>
              <a:rPr lang="hr-HR" dirty="0" smtClean="0"/>
              <a:t>NADLEŽNO MINISTARSTVO I INSTITUCIJE KOJE ZAPOŠLJAVAJU GLAZBENIKE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hr-HR" sz="1600" b="1" dirty="0" smtClean="0"/>
          </a:p>
          <a:p>
            <a:pPr algn="ctr"/>
            <a:r>
              <a:rPr lang="hr-HR" sz="1600" b="1" dirty="0" smtClean="0"/>
              <a:t>Doc.dr.sc. </a:t>
            </a:r>
            <a:r>
              <a:rPr lang="en-GB" sz="1600" b="1" dirty="0" err="1" smtClean="0"/>
              <a:t>Romana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Matanovac</a:t>
            </a:r>
            <a:r>
              <a:rPr lang="en-GB" sz="1600" b="1" dirty="0" smtClean="0"/>
              <a:t> Vu</a:t>
            </a:r>
            <a:r>
              <a:rPr lang="hr-HR" sz="1600" b="1" dirty="0"/>
              <a:t>č</a:t>
            </a:r>
            <a:r>
              <a:rPr lang="en-GB" sz="1600" b="1" dirty="0" err="1" smtClean="0"/>
              <a:t>kovi</a:t>
            </a:r>
            <a:r>
              <a:rPr lang="hr-HR" sz="1600" b="1" dirty="0"/>
              <a:t>ć</a:t>
            </a:r>
            <a:endParaRPr lang="en-GB" sz="1600" b="1" dirty="0" smtClean="0"/>
          </a:p>
          <a:p>
            <a:pPr algn="ctr"/>
            <a:r>
              <a:rPr lang="hr-HR" sz="1600" b="1" dirty="0" smtClean="0"/>
              <a:t>Pravni fakultet Sveučilišta u Zagreb</a:t>
            </a:r>
            <a:endParaRPr lang="en-GB" sz="1600" b="1" dirty="0" smtClean="0"/>
          </a:p>
          <a:p>
            <a:pPr algn="ctr"/>
            <a:r>
              <a:rPr lang="en-GB" sz="1600" dirty="0" smtClean="0"/>
              <a:t>romana.matanovac.vuckovic@pravo.hr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GRAD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6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Grad Zagreb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USTROJSTVO GRADSKE UPRAVE</a:t>
            </a:r>
          </a:p>
          <a:p>
            <a:pPr marL="274320" lvl="1" indent="0">
              <a:buNone/>
            </a:pP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web1.zagreb.hr/default.aspx?id=36</a:t>
            </a:r>
            <a:endParaRPr lang="hr-HR" dirty="0" smtClean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 smtClean="0"/>
          </a:p>
          <a:p>
            <a:pPr marL="342900" indent="-342900"/>
            <a:r>
              <a:rPr lang="pl-PL" dirty="0"/>
              <a:t>GRADSKI URED ZA OBRAZOVANJE, KULTURU I </a:t>
            </a:r>
            <a:r>
              <a:rPr lang="pl-PL" dirty="0" smtClean="0"/>
              <a:t>SPORT</a:t>
            </a:r>
          </a:p>
          <a:p>
            <a:pPr marL="274320" lvl="1" indent="0">
              <a:buNone/>
            </a:pPr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web1.zagreb.hr/default.aspx?id=826</a:t>
            </a:r>
            <a:endParaRPr lang="hr-HR" dirty="0" smtClean="0"/>
          </a:p>
          <a:p>
            <a:pPr marL="274320" lvl="1" indent="0">
              <a:buNone/>
            </a:pPr>
            <a:endParaRPr lang="hr-HR" dirty="0" smtClean="0"/>
          </a:p>
          <a:p>
            <a:pPr marL="274320" lvl="1" indent="0">
              <a:buNone/>
            </a:pPr>
            <a:endParaRPr lang="hr-HR" dirty="0"/>
          </a:p>
          <a:p>
            <a:r>
              <a:rPr lang="hr-HR" dirty="0" smtClean="0"/>
              <a:t>SEKTOR ZA KULTURU</a:t>
            </a:r>
          </a:p>
          <a:p>
            <a:pPr marL="274320" lvl="1" indent="0">
              <a:buNone/>
            </a:pPr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web1.zagreb.hr/default.aspx?id=1238</a:t>
            </a:r>
            <a:endParaRPr lang="hr-HR" dirty="0" smtClean="0"/>
          </a:p>
          <a:p>
            <a:pPr marL="27432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91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Grad Zagreb</a:t>
            </a:r>
            <a:br>
              <a:rPr lang="hr-HR" dirty="0" smtClean="0"/>
            </a:br>
            <a:r>
              <a:rPr lang="hr-HR" dirty="0" smtClean="0"/>
              <a:t>-odsjek za izvedbene umjetnosti-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SEKTOR ZA KULTURU</a:t>
            </a:r>
          </a:p>
          <a:p>
            <a:endParaRPr lang="hr-HR" dirty="0"/>
          </a:p>
          <a:p>
            <a:pPr lvl="1"/>
            <a:r>
              <a:rPr lang="vi-VN" dirty="0" smtClean="0">
                <a:solidFill>
                  <a:srgbClr val="FFFF00"/>
                </a:solidFill>
              </a:rPr>
              <a:t>ODSJEK </a:t>
            </a:r>
            <a:r>
              <a:rPr lang="vi-VN" dirty="0">
                <a:solidFill>
                  <a:srgbClr val="FFFF00"/>
                </a:solidFill>
              </a:rPr>
              <a:t>ZA IZVEDBENE UMJETNOSTI</a:t>
            </a:r>
          </a:p>
          <a:p>
            <a:pPr lvl="1"/>
            <a:r>
              <a:rPr lang="vi-VN" dirty="0"/>
              <a:t>Voditeljica Odsjeka  za izvedbene umjetnosti: Maja Novoselec  tel:610-0469, 610-0501</a:t>
            </a:r>
          </a:p>
          <a:p>
            <a:pPr lvl="1"/>
            <a:r>
              <a:rPr lang="vi-VN" dirty="0"/>
              <a:t>E-mail: maja.novoselec@zagreb.hr</a:t>
            </a:r>
          </a:p>
          <a:p>
            <a:pPr lvl="1"/>
            <a:r>
              <a:rPr lang="vi-VN" dirty="0" smtClean="0"/>
              <a:t>Obavlja </a:t>
            </a:r>
            <a:r>
              <a:rPr lang="vi-VN" dirty="0"/>
              <a:t>poslove u vezi s izradom i praćenjem provedbe programa javnih potreba u kulturi Grada Zagreba koji se odnose na izvedbene umjetnosti i inovativne kulturne prakse, radom kulturnih vijeća, izradom kriterija za financiranje programa javnih potreba u djelatnostima izvedbenih umjetnosti i inovativnih kulturnih praksa, izradom analiza i izvješća o ostvarivanju programa javnih potreba u djelatnostima, davanjem inicijativa i prijedloga za razvoj i unapređivanje stanja u djelatnostima izvedbenih umjetnosti i inovativnih kulturnih praksa, izradom stručnih podloga za osnivanje i prestanak ustanova kulture, praćenjem stanja u djelatnosti i potreba stanovnika Grada Zagreba, davanjem inicijativa i prijedloga u vezi s mrežom javnih gradskih ustanova kulture, te pružanjem podataka i informacija potrebnih za rad tijela mjesne </a:t>
            </a:r>
            <a:r>
              <a:rPr lang="vi-VN" dirty="0" smtClean="0"/>
              <a:t>samouprave</a:t>
            </a:r>
            <a:endParaRPr lang="vi-VN" dirty="0"/>
          </a:p>
          <a:p>
            <a:pPr lvl="1"/>
            <a:endParaRPr lang="vi-VN" dirty="0"/>
          </a:p>
          <a:p>
            <a:pPr lvl="1"/>
            <a:r>
              <a:rPr lang="vi-VN" dirty="0"/>
              <a:t>Stručna savjetnica za kazališnu djelatnost - Žana Not tel: 616-6076 </a:t>
            </a:r>
          </a:p>
          <a:p>
            <a:pPr lvl="1"/>
            <a:r>
              <a:rPr lang="vi-VN" dirty="0">
                <a:solidFill>
                  <a:srgbClr val="FFFF00"/>
                </a:solidFill>
              </a:rPr>
              <a:t>Stručna savjetnica za glazbenu djelatnost - Ivana Mihaljinec tel: 610-0584</a:t>
            </a:r>
          </a:p>
          <a:p>
            <a:pPr lvl="1"/>
            <a:r>
              <a:rPr lang="vi-VN" dirty="0"/>
              <a:t>Stručni savjetnik za filmsku djelatnost - Nikola Stojadinović tel: 610-0585</a:t>
            </a:r>
          </a:p>
          <a:p>
            <a:pPr lvl="1"/>
            <a:r>
              <a:rPr lang="vi-VN" dirty="0"/>
              <a:t>Stručna savjetnica za kulturno-umjetnički amaterizam - Željka Kokeza tel: 610-0474, 610-0588</a:t>
            </a:r>
          </a:p>
          <a:p>
            <a:pPr lvl="1"/>
            <a:r>
              <a:rPr lang="vi-VN" dirty="0"/>
              <a:t>Stručni savjetnik za inovativne kulturne prakse - Petar Latinčić tel: 610-0199 </a:t>
            </a:r>
          </a:p>
          <a:p>
            <a:pPr lvl="1"/>
            <a:r>
              <a:rPr lang="vi-VN" dirty="0"/>
              <a:t>Viša stručna referentica za kulturne manifestacije - Ariana Tafra  tel: 610-0586</a:t>
            </a:r>
          </a:p>
          <a:p>
            <a:pPr marL="365760" lvl="1" indent="0">
              <a:buNone/>
            </a:pPr>
            <a:r>
              <a:rPr lang="vi-VN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10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Grad Zagreb</a:t>
            </a:r>
            <a:br>
              <a:rPr lang="hr-HR" dirty="0" smtClean="0"/>
            </a:br>
            <a:r>
              <a:rPr lang="hr-HR" dirty="0" smtClean="0"/>
              <a:t>-natječaji-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NATJEČAJI</a:t>
            </a:r>
          </a:p>
          <a:p>
            <a:pPr lvl="1"/>
            <a:r>
              <a:rPr lang="hr-HR" dirty="0" smtClean="0"/>
              <a:t>Otvoreni poziv za Dan glazbe</a:t>
            </a:r>
          </a:p>
          <a:p>
            <a:pPr marL="640080" lvl="2" indent="0">
              <a:buNone/>
            </a:pP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www.zagreb.hr/UserDocsImages/kultura/OTVORENI%20POZIV_ZG.doc</a:t>
            </a:r>
            <a:endParaRPr lang="hr-HR" dirty="0" smtClean="0"/>
          </a:p>
          <a:p>
            <a:pPr marL="617220" lvl="1" indent="-342900"/>
            <a:r>
              <a:rPr lang="hr-HR" dirty="0" smtClean="0"/>
              <a:t>Međunarodna suradnja</a:t>
            </a:r>
          </a:p>
          <a:p>
            <a:pPr marL="640080" lvl="2" indent="0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web1.zagreb.hr/default.aspx?id=566</a:t>
            </a:r>
            <a:endParaRPr lang="hr-HR" dirty="0" smtClean="0"/>
          </a:p>
          <a:p>
            <a:pPr marL="640080" lvl="2" indent="0">
              <a:buNone/>
            </a:pPr>
            <a:endParaRPr lang="hr-HR" dirty="0" smtClean="0"/>
          </a:p>
          <a:p>
            <a:pPr marL="617220" lvl="1" indent="-342900"/>
            <a:r>
              <a:rPr lang="pl-PL" dirty="0"/>
              <a:t>http://web1.zagreb.hr/default.aspx?id=30363</a:t>
            </a:r>
          </a:p>
          <a:p>
            <a:pPr marL="640080" lvl="2" indent="0">
              <a:buNone/>
            </a:pPr>
            <a:endParaRPr lang="pl-PL" dirty="0"/>
          </a:p>
          <a:p>
            <a:pPr marL="982980" lvl="2" indent="-342900"/>
            <a:r>
              <a:rPr lang="pl-PL" dirty="0"/>
              <a:t>Rezultati poziva za predlaganje programa javnih potreba u kulturi Grada Zagreba za 2014.</a:t>
            </a:r>
          </a:p>
          <a:p>
            <a:pPr marL="640080" lvl="2" indent="0">
              <a:buNone/>
            </a:pPr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www.zagreb.hr/UserDocsImages/kultura/rezultati%202014/Glazba%202014.pdf</a:t>
            </a:r>
            <a:endParaRPr lang="pl-PL" dirty="0" smtClean="0"/>
          </a:p>
          <a:p>
            <a:pPr marL="640080" lvl="2" indent="0">
              <a:buNone/>
            </a:pPr>
            <a:endParaRPr lang="pl-PL" dirty="0"/>
          </a:p>
          <a:p>
            <a:pPr marL="640080" lvl="2" indent="0">
              <a:buNone/>
            </a:pPr>
            <a:endParaRPr lang="pl-PL" dirty="0" smtClean="0"/>
          </a:p>
          <a:p>
            <a:pPr marL="640080" lvl="2" indent="0">
              <a:buNone/>
            </a:pPr>
            <a:endParaRPr lang="pl-PL" dirty="0"/>
          </a:p>
          <a:p>
            <a:pPr marL="640080" lvl="2" indent="0">
              <a:buNone/>
            </a:pPr>
            <a:endParaRPr lang="hr-HR" dirty="0"/>
          </a:p>
          <a:p>
            <a:pPr marL="640080" lvl="2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3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Glazbena djelatnost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GLAZBENA DJELATNOST</a:t>
            </a:r>
          </a:p>
          <a:p>
            <a:pPr lvl="1"/>
            <a:r>
              <a:rPr lang="hr-HR" dirty="0"/>
              <a:t>Glazbene </a:t>
            </a:r>
            <a:r>
              <a:rPr lang="hr-HR" dirty="0" smtClean="0"/>
              <a:t>ustanove</a:t>
            </a:r>
            <a:endParaRPr lang="hr-HR" dirty="0"/>
          </a:p>
          <a:p>
            <a:pPr lvl="1"/>
            <a:r>
              <a:rPr lang="hr-HR" dirty="0"/>
              <a:t>Strukovne udruge i </a:t>
            </a:r>
            <a:r>
              <a:rPr lang="hr-HR" dirty="0" smtClean="0"/>
              <a:t>udruženja</a:t>
            </a:r>
            <a:endParaRPr lang="hr-HR" dirty="0"/>
          </a:p>
          <a:p>
            <a:pPr lvl="1"/>
            <a:r>
              <a:rPr lang="hr-HR" dirty="0"/>
              <a:t>Profesionalni ansambli i orkestri</a:t>
            </a:r>
          </a:p>
          <a:p>
            <a:pPr lvl="1"/>
            <a:r>
              <a:rPr lang="hr-HR" dirty="0"/>
              <a:t>Znanstvene institucije</a:t>
            </a:r>
          </a:p>
          <a:p>
            <a:pPr lvl="1"/>
            <a:r>
              <a:rPr lang="hr-HR" dirty="0"/>
              <a:t>Manifestacije</a:t>
            </a:r>
          </a:p>
          <a:p>
            <a:pPr lvl="1"/>
            <a:r>
              <a:rPr lang="hr-HR" dirty="0"/>
              <a:t>Amaterske udruge</a:t>
            </a:r>
          </a:p>
        </p:txBody>
      </p:sp>
    </p:spTree>
    <p:extLst>
      <p:ext uri="{BB962C8B-B14F-4D97-AF65-F5344CB8AC3E}">
        <p14:creationId xmlns:p14="http://schemas.microsoft.com/office/powerpoint/2010/main" val="4805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Glazbene ustanove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http://web1.zagreb.hr/default.aspx?id=599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Strukovne udruge i udruženja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web1.zagreb.hr/default.aspx?id=600</a:t>
            </a:r>
            <a:endParaRPr lang="hr-HR" dirty="0" smtClean="0"/>
          </a:p>
          <a:p>
            <a:endParaRPr lang="hr-HR" dirty="0"/>
          </a:p>
          <a:p>
            <a:pPr lvl="1"/>
            <a:r>
              <a:rPr lang="hr-HR" dirty="0"/>
              <a:t>HRVATSKO DRUŠTVO </a:t>
            </a:r>
            <a:r>
              <a:rPr lang="hr-HR" dirty="0" smtClean="0"/>
              <a:t>SKLADATELJA</a:t>
            </a:r>
          </a:p>
          <a:p>
            <a:pPr lvl="2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www.hds.hr/hds/hds_hr.htm</a:t>
            </a:r>
            <a:endParaRPr lang="hr-HR" dirty="0" smtClean="0"/>
          </a:p>
          <a:p>
            <a:pPr marL="365760" lvl="1" indent="0">
              <a:buNone/>
            </a:pPr>
            <a:endParaRPr lang="hr-HR" dirty="0"/>
          </a:p>
          <a:p>
            <a:pPr lvl="1"/>
            <a:r>
              <a:rPr lang="hr-HR" dirty="0"/>
              <a:t>HRVATSKA GLAZBENA </a:t>
            </a:r>
            <a:r>
              <a:rPr lang="hr-HR" dirty="0" smtClean="0"/>
              <a:t>MLADEŽ</a:t>
            </a:r>
          </a:p>
          <a:p>
            <a:pPr lvl="2"/>
            <a:r>
              <a:rPr lang="hr-HR" dirty="0">
                <a:hlinkClick r:id="rId4"/>
              </a:rPr>
              <a:t>http://www.hgm.hr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pPr marL="365760" lvl="1" indent="0">
              <a:buNone/>
            </a:pPr>
            <a:endParaRPr lang="hr-HR" dirty="0"/>
          </a:p>
          <a:p>
            <a:pPr lvl="1"/>
            <a:r>
              <a:rPr lang="hr-HR" dirty="0"/>
              <a:t>HRVATSKA GLAZBENA </a:t>
            </a:r>
            <a:r>
              <a:rPr lang="hr-HR" dirty="0" smtClean="0"/>
              <a:t>UNIJA</a:t>
            </a:r>
          </a:p>
          <a:p>
            <a:pPr lvl="2"/>
            <a:r>
              <a:rPr lang="hr-HR" dirty="0">
                <a:hlinkClick r:id="rId5"/>
              </a:rPr>
              <a:t>http://www.hgu.hr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pPr marL="365760" lvl="1" indent="0">
              <a:buNone/>
            </a:pPr>
            <a:endParaRPr lang="hr-HR" dirty="0"/>
          </a:p>
          <a:p>
            <a:pPr lvl="1"/>
            <a:r>
              <a:rPr lang="hr-HR" dirty="0"/>
              <a:t>HRVATSKA UDRUGA ORKESTRALNIH I KOMORNIH </a:t>
            </a:r>
            <a:r>
              <a:rPr lang="hr-HR" dirty="0" smtClean="0"/>
              <a:t>UMJETNIKA</a:t>
            </a:r>
          </a:p>
          <a:p>
            <a:pPr lvl="2"/>
            <a:r>
              <a:rPr lang="hr-HR" dirty="0">
                <a:hlinkClick r:id="rId6"/>
              </a:rPr>
              <a:t>http://www.huoku.hr</a:t>
            </a:r>
            <a:r>
              <a:rPr lang="hr-HR" dirty="0" smtClean="0">
                <a:hlinkClick r:id="rId6"/>
              </a:rPr>
              <a:t>/</a:t>
            </a:r>
            <a:endParaRPr lang="hr-HR" dirty="0" smtClean="0"/>
          </a:p>
          <a:p>
            <a:pPr marL="365760" lvl="1" indent="0">
              <a:buNone/>
            </a:pPr>
            <a:endParaRPr lang="hr-HR" dirty="0"/>
          </a:p>
          <a:p>
            <a:pPr lvl="1"/>
            <a:r>
              <a:rPr lang="hr-HR" dirty="0"/>
              <a:t>HRVATSKO DRUŠTVO GLAZBENIH UMJETNIKA</a:t>
            </a:r>
          </a:p>
          <a:p>
            <a:pPr lvl="2"/>
            <a:r>
              <a:rPr lang="hr-HR" dirty="0">
                <a:hlinkClick r:id="rId7"/>
              </a:rPr>
              <a:t>http://www.hdgu.hr</a:t>
            </a:r>
            <a:r>
              <a:rPr lang="hr-HR" dirty="0" smtClean="0">
                <a:hlinkClick r:id="rId7"/>
              </a:rPr>
              <a:t>/</a:t>
            </a:r>
            <a:endParaRPr lang="hr-HR" dirty="0" smtClean="0"/>
          </a:p>
          <a:p>
            <a:pPr lvl="2"/>
            <a:endParaRPr lang="hr-HR" dirty="0"/>
          </a:p>
          <a:p>
            <a:pPr lvl="1"/>
            <a:r>
              <a:rPr lang="hr-HR" dirty="0"/>
              <a:t>HRVATSKA UDRUGA ZA ZAŠTITU IZVOĐAČKIH </a:t>
            </a:r>
            <a:r>
              <a:rPr lang="hr-HR" dirty="0" smtClean="0"/>
              <a:t>PRAVA-HUZIP</a:t>
            </a:r>
          </a:p>
          <a:p>
            <a:pPr lvl="2"/>
            <a:r>
              <a:rPr lang="hr-HR" dirty="0">
                <a:hlinkClick r:id="rId8"/>
              </a:rPr>
              <a:t>http://</a:t>
            </a:r>
            <a:r>
              <a:rPr lang="hr-HR" dirty="0" smtClean="0">
                <a:hlinkClick r:id="rId8"/>
              </a:rPr>
              <a:t>www.huzip.hr/index.php</a:t>
            </a:r>
            <a:endParaRPr lang="hr-HR" dirty="0" smtClean="0"/>
          </a:p>
          <a:p>
            <a:pPr lvl="2"/>
            <a:endParaRPr lang="hr-HR" dirty="0"/>
          </a:p>
          <a:p>
            <a:pPr lvl="1"/>
            <a:r>
              <a:rPr lang="hr-HR" dirty="0"/>
              <a:t>HRVATSKE UDRUGE ZBOROVOĐA (HUZ</a:t>
            </a:r>
            <a:r>
              <a:rPr lang="hr-HR" dirty="0" smtClean="0"/>
              <a:t>)</a:t>
            </a:r>
          </a:p>
          <a:p>
            <a:pPr lvl="2"/>
            <a:r>
              <a:rPr lang="hr-HR" dirty="0">
                <a:hlinkClick r:id="rId9"/>
              </a:rPr>
              <a:t>http://www.huz.com.hr</a:t>
            </a:r>
            <a:r>
              <a:rPr lang="hr-HR" dirty="0" smtClean="0">
                <a:hlinkClick r:id="rId9"/>
              </a:rPr>
              <a:t>/</a:t>
            </a:r>
            <a:endParaRPr lang="hr-HR" dirty="0" smtClean="0"/>
          </a:p>
          <a:p>
            <a:pPr lvl="2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3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Profesionalni ansambli i orkestri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web1.zagreb.hr/default.aspx?id=601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52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Znanstvene institucije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web1.zagreb.hr/default.aspx?id=602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66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Manifestacije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web1.zagreb.hr/default.aspx?id=603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79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		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	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MINISTARSTVO 	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KULTURE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Amaterske udruge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web1.zagreb.hr/default.aspx?id=604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8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Simfonijski orkestar</a:t>
            </a:r>
            <a:br>
              <a:rPr lang="hr-HR" dirty="0" smtClean="0"/>
            </a:br>
            <a:r>
              <a:rPr lang="hr-HR" dirty="0" smtClean="0"/>
              <a:t>HRT-a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3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Simfonijski orkestar HRT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glazba.hrt.hr/simfonijski-orkestar-hrvatske-radiotelevizije</a:t>
            </a:r>
            <a:endParaRPr lang="hr-HR" dirty="0" smtClean="0"/>
          </a:p>
          <a:p>
            <a:r>
              <a:rPr lang="hr-HR" dirty="0" smtClean="0"/>
              <a:t>Samostalni sindikat radnika HRT-a</a:t>
            </a:r>
          </a:p>
          <a:p>
            <a:pPr lvl="1"/>
            <a:r>
              <a:rPr lang="hr-HR" dirty="0">
                <a:hlinkClick r:id="rId4"/>
              </a:rPr>
              <a:t>http://ssrhrt.com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pPr lvl="1"/>
            <a:endParaRPr lang="hr-HR" dirty="0"/>
          </a:p>
          <a:p>
            <a:r>
              <a:rPr lang="hr-HR" dirty="0" smtClean="0"/>
              <a:t>Kolektivni ugovor</a:t>
            </a:r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491607"/>
              </p:ext>
            </p:extLst>
          </p:nvPr>
        </p:nvGraphicFramePr>
        <p:xfrm>
          <a:off x="1475656" y="40050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Acrobat Document" showAsIcon="1" r:id="rId5" imgW="914400" imgH="771480" progId="AcroExch.Document.7">
                  <p:link updateAutomatic="1"/>
                </p:oleObj>
              </mc:Choice>
              <mc:Fallback>
                <p:oleObj name="Acrobat Document" showAsIcon="1" r:id="rId5" imgW="914400" imgH="7714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40050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1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Hrvatski sindikat djelatnika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Hrvatski sindikat djelatnika u kulturi</a:t>
            </a:r>
          </a:p>
          <a:p>
            <a:pPr lvl="1"/>
            <a:r>
              <a:rPr lang="hr-HR" dirty="0">
                <a:hlinkClick r:id="rId3"/>
              </a:rPr>
              <a:t>http://sindikat-kulture.hr/o-nama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r>
              <a:rPr lang="hr-HR" dirty="0" smtClean="0"/>
              <a:t>Kolektivni ugovor</a:t>
            </a:r>
          </a:p>
          <a:p>
            <a:pPr lvl="1"/>
            <a:endParaRPr lang="hr-HR" dirty="0" smtClean="0"/>
          </a:p>
          <a:p>
            <a:pPr marL="365760" lvl="1" indent="0">
              <a:buNone/>
            </a:pP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15341"/>
              </p:ext>
            </p:extLst>
          </p:nvPr>
        </p:nvGraphicFramePr>
        <p:xfrm>
          <a:off x="2051720" y="40050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Acrobat Document" showAsIcon="1" r:id="rId4" imgW="914400" imgH="771480" progId="AcroExch.Document.7">
                  <p:link updateAutomatic="1"/>
                </p:oleObj>
              </mc:Choice>
              <mc:Fallback>
                <p:oleObj name="Acrobat Document" showAsIcon="1" r:id="rId4" imgW="914400" imgH="7714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40050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89141"/>
              </p:ext>
            </p:extLst>
          </p:nvPr>
        </p:nvGraphicFramePr>
        <p:xfrm>
          <a:off x="3707904" y="38610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Acrobat Document" showAsIcon="1" r:id="rId6" imgW="914400" imgH="771480" progId="AcroExch.Document.7">
                  <p:embed/>
                </p:oleObj>
              </mc:Choice>
              <mc:Fallback>
                <p:oleObj name="Acrobat Document" showAsIcon="1" r:id="rId6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7904" y="38610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5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Copyright Romana Matanovac Vučković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3058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HVALA NA PAŽNJI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Ministarstvo kulture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DJELOKRUG MINISTARSTVA KULTURE</a:t>
            </a:r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   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www.min-kulture.hr/default.aspx?id=348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USTROJ MINISTARSTVA KULTURE</a:t>
            </a:r>
          </a:p>
          <a:p>
            <a:pPr marL="685800" lvl="2" indent="0">
              <a:buNone/>
            </a:pPr>
            <a:r>
              <a:rPr lang="vi-VN" dirty="0"/>
              <a:t>	</a:t>
            </a:r>
          </a:p>
          <a:p>
            <a:pPr marL="320040" lvl="1" indent="0">
              <a:buNone/>
            </a:pPr>
            <a:r>
              <a:rPr lang="vi-VN" dirty="0" smtClean="0"/>
              <a:t>Kabinet </a:t>
            </a:r>
            <a:r>
              <a:rPr lang="vi-VN" dirty="0"/>
              <a:t>ministrice</a:t>
            </a:r>
          </a:p>
          <a:p>
            <a:pPr marL="320040" lvl="1" indent="0">
              <a:buNone/>
            </a:pPr>
            <a:r>
              <a:rPr lang="vi-VN" dirty="0"/>
              <a:t>Glavno tajništvo Ministarstva</a:t>
            </a:r>
          </a:p>
          <a:p>
            <a:pPr marL="320040" lvl="1" indent="0">
              <a:buNone/>
            </a:pPr>
            <a:r>
              <a:rPr lang="vi-VN" dirty="0"/>
              <a:t>Uprava za međunarodne kulturne odnose, europske poslove i javnu komunikaciju</a:t>
            </a:r>
          </a:p>
          <a:p>
            <a:pPr marL="320040" lvl="1" indent="0">
              <a:buNone/>
            </a:pPr>
            <a:r>
              <a:rPr lang="vi-VN" dirty="0"/>
              <a:t>Uprava za zaštitu kulturne baštine</a:t>
            </a:r>
          </a:p>
          <a:p>
            <a:pPr marL="320040" lvl="1" indent="0">
              <a:buNone/>
            </a:pPr>
            <a:r>
              <a:rPr lang="vi-VN" dirty="0">
                <a:solidFill>
                  <a:srgbClr val="FFFF00"/>
                </a:solidFill>
              </a:rPr>
              <a:t>Uprava za razvoj kulture i umjetnosti</a:t>
            </a:r>
          </a:p>
          <a:p>
            <a:pPr marL="320040" lvl="1" indent="0">
              <a:buNone/>
            </a:pPr>
            <a:r>
              <a:rPr lang="vi-VN" dirty="0"/>
              <a:t>Uprava za pravne i financijske poslove</a:t>
            </a:r>
          </a:p>
          <a:p>
            <a:pPr marL="320040" lvl="1" indent="0">
              <a:buNone/>
            </a:pPr>
            <a:r>
              <a:rPr lang="vi-VN" dirty="0"/>
              <a:t>Samostalna služba za unutarnju reviziju</a:t>
            </a:r>
          </a:p>
          <a:p>
            <a:pPr marL="32004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11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Ministarstvo kulture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PRORAČUN  Ministarstva kulture za 2013. </a:t>
            </a:r>
          </a:p>
          <a:p>
            <a:endParaRPr lang="hr-HR" dirty="0">
              <a:hlinkClick r:id="rId2" action="ppaction://hlinksldjump"/>
            </a:endParaRPr>
          </a:p>
          <a:p>
            <a:pPr marL="0" indent="0">
              <a:buNone/>
            </a:pPr>
            <a:endParaRPr lang="hr-HR" dirty="0" smtClean="0">
              <a:hlinkClick r:id="rId2" action="ppaction://hlinksldjump"/>
            </a:endParaRPr>
          </a:p>
          <a:p>
            <a:pPr marL="0" indent="0">
              <a:buNone/>
            </a:pPr>
            <a:r>
              <a:rPr lang="hr-HR" dirty="0" smtClean="0">
                <a:hlinkClick r:id="rId2" action="ppaction://hlinksldjump"/>
              </a:rPr>
              <a:t>http</a:t>
            </a:r>
            <a:r>
              <a:rPr lang="hr-HR" dirty="0">
                <a:hlinkClick r:id="rId2" action="ppaction://hlinksldjump"/>
              </a:rPr>
              <a:t>://</a:t>
            </a:r>
            <a:r>
              <a:rPr lang="hr-HR" dirty="0" smtClean="0">
                <a:hlinkClick r:id="rId2" action="ppaction://hlinksldjump"/>
              </a:rPr>
              <a:t>www.min-kulture.hr/userdocsimages/FINANCIRANJE/PRORA%C4%8CUN_2013_web.pdf</a:t>
            </a:r>
          </a:p>
          <a:p>
            <a:pPr marL="0" indent="0">
              <a:buNone/>
            </a:pPr>
            <a:endParaRPr lang="hr-HR" dirty="0">
              <a:hlinkClick r:id="rId2" action="ppaction://hlinksldjump"/>
            </a:endParaRPr>
          </a:p>
          <a:p>
            <a:pPr marL="0" indent="0">
              <a:buNone/>
            </a:pPr>
            <a:endParaRPr lang="hr-HR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6132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Ministarstvo kulture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NATJEČAJI</a:t>
            </a:r>
          </a:p>
          <a:p>
            <a:r>
              <a:rPr lang="hr-HR" dirty="0" smtClean="0"/>
              <a:t>Vrste natječaja</a:t>
            </a:r>
          </a:p>
          <a:p>
            <a:pPr marL="365760" lvl="1" indent="0">
              <a:buNone/>
            </a:pP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://www.min-kulture.hr/natjecaji/</a:t>
            </a:r>
            <a:endParaRPr lang="hr-HR" dirty="0" smtClean="0"/>
          </a:p>
          <a:p>
            <a:pPr marL="685800" lvl="2" indent="0">
              <a:buNone/>
            </a:pPr>
            <a:endParaRPr lang="hr-HR" dirty="0"/>
          </a:p>
          <a:p>
            <a:r>
              <a:rPr lang="pl-PL" dirty="0" smtClean="0"/>
              <a:t>Natječaji </a:t>
            </a:r>
            <a:r>
              <a:rPr lang="pl-PL" dirty="0"/>
              <a:t>za zapošljavanje u ustanovama u </a:t>
            </a:r>
            <a:r>
              <a:rPr lang="pl-PL" dirty="0" smtClean="0"/>
              <a:t>kulturi</a:t>
            </a:r>
          </a:p>
          <a:p>
            <a:pPr marL="274320" lvl="1" indent="0">
              <a:buNone/>
            </a:pPr>
            <a:r>
              <a:rPr lang="hr-HR" dirty="0">
                <a:hlinkClick r:id="rId3"/>
              </a:rPr>
              <a:t>http://www.min-kulture.hr/default.aspx?id=7751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32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HRVATSKO NARODNO </a:t>
            </a:r>
            <a:br>
              <a:rPr lang="hr-HR" dirty="0" smtClean="0"/>
            </a:br>
            <a:r>
              <a:rPr lang="hr-HR" dirty="0" smtClean="0"/>
              <a:t>KAZALIŠTE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7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Hrvatsko narodno kazalište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ZAGREB</a:t>
            </a:r>
          </a:p>
          <a:p>
            <a:pPr lvl="1"/>
            <a:r>
              <a:rPr lang="hr-HR" dirty="0">
                <a:hlinkClick r:id="rId2"/>
              </a:rPr>
              <a:t>http://www.hnk.hr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 marL="365760" lvl="1" indent="0">
              <a:buNone/>
            </a:pPr>
            <a:endParaRPr lang="hr-HR" dirty="0" smtClean="0"/>
          </a:p>
          <a:p>
            <a:r>
              <a:rPr lang="hr-HR" dirty="0" smtClean="0"/>
              <a:t>RIJEKA</a:t>
            </a:r>
          </a:p>
          <a:p>
            <a:pPr lvl="1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www.hnk-zajc.hr/Default.aspx</a:t>
            </a:r>
            <a:endParaRPr lang="hr-HR" dirty="0" smtClean="0"/>
          </a:p>
          <a:p>
            <a:pPr lvl="1"/>
            <a:endParaRPr lang="hr-HR" dirty="0" smtClean="0"/>
          </a:p>
          <a:p>
            <a:r>
              <a:rPr lang="hr-HR" dirty="0" smtClean="0"/>
              <a:t>SPLIT</a:t>
            </a:r>
          </a:p>
          <a:p>
            <a:pPr lvl="1"/>
            <a:r>
              <a:rPr lang="hr-HR" dirty="0">
                <a:hlinkClick r:id="rId4"/>
              </a:rPr>
              <a:t>http://www.hnk-split.hr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pPr lvl="1"/>
            <a:endParaRPr lang="hr-HR" dirty="0" smtClean="0"/>
          </a:p>
          <a:p>
            <a:r>
              <a:rPr lang="hr-HR" dirty="0" smtClean="0"/>
              <a:t>OSIJEK</a:t>
            </a:r>
          </a:p>
          <a:p>
            <a:pPr lvl="1"/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www.hnk-osijek.hr/hnk/index.php</a:t>
            </a:r>
            <a:endParaRPr lang="hr-HR" dirty="0" smtClean="0"/>
          </a:p>
          <a:p>
            <a:pPr lvl="1"/>
            <a:endParaRPr lang="hr-HR" dirty="0" smtClean="0"/>
          </a:p>
          <a:p>
            <a:r>
              <a:rPr lang="hr-HR" dirty="0" smtClean="0"/>
              <a:t>VARAŽDIN </a:t>
            </a:r>
          </a:p>
          <a:p>
            <a:pPr lvl="1"/>
            <a:r>
              <a:rPr lang="hr-HR" dirty="0">
                <a:hlinkClick r:id="rId6"/>
              </a:rPr>
              <a:t>http://www.hnkvz.hr</a:t>
            </a:r>
            <a:r>
              <a:rPr lang="hr-HR" dirty="0" smtClean="0">
                <a:hlinkClick r:id="rId6"/>
              </a:rPr>
              <a:t>/</a:t>
            </a:r>
            <a:endParaRPr lang="hr-HR" dirty="0" smtClean="0"/>
          </a:p>
          <a:p>
            <a:pPr lvl="1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610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Hrvatsko narodno kazalište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PREDMET POSLOVANJA HNK ZAGREB:</a:t>
            </a:r>
            <a:endParaRPr lang="hr-HR" dirty="0"/>
          </a:p>
          <a:p>
            <a:r>
              <a:rPr lang="hr-HR" sz="2600" dirty="0" smtClean="0"/>
              <a:t>razvijanje kazališnog </a:t>
            </a:r>
            <a:r>
              <a:rPr lang="hr-HR" sz="2600" dirty="0"/>
              <a:t>i kulturnog </a:t>
            </a:r>
            <a:r>
              <a:rPr lang="hr-HR" sz="2600" dirty="0" smtClean="0"/>
              <a:t>života </a:t>
            </a:r>
            <a:r>
              <a:rPr lang="hr-HR" sz="2600" dirty="0"/>
              <a:t>u zemiji</a:t>
            </a:r>
          </a:p>
          <a:p>
            <a:r>
              <a:rPr lang="hr-HR" sz="2600" dirty="0" smtClean="0"/>
              <a:t>tehnička </a:t>
            </a:r>
            <a:r>
              <a:rPr lang="hr-HR" sz="2600" dirty="0"/>
              <a:t>izvedba predstava </a:t>
            </a:r>
            <a:r>
              <a:rPr lang="hr-HR" sz="2600" dirty="0" smtClean="0"/>
              <a:t>tekućeg </a:t>
            </a:r>
            <a:r>
              <a:rPr lang="hr-HR" sz="2600" dirty="0"/>
              <a:t>repertoara</a:t>
            </a:r>
          </a:p>
          <a:p>
            <a:r>
              <a:rPr lang="hr-HR" sz="2600" dirty="0" smtClean="0"/>
              <a:t>tehničke i </a:t>
            </a:r>
            <a:r>
              <a:rPr lang="hr-HR" sz="2600" dirty="0"/>
              <a:t>zanatske usluge za </a:t>
            </a:r>
            <a:r>
              <a:rPr lang="hr-HR" sz="2600" dirty="0" smtClean="0"/>
              <a:t>kazališnu </a:t>
            </a:r>
            <a:r>
              <a:rPr lang="hr-HR" sz="2600" dirty="0"/>
              <a:t>produkciju,</a:t>
            </a:r>
          </a:p>
          <a:p>
            <a:r>
              <a:rPr lang="hr-HR" sz="2600" dirty="0"/>
              <a:t> </a:t>
            </a:r>
            <a:r>
              <a:rPr lang="hr-HR" sz="2600" dirty="0" smtClean="0"/>
              <a:t>koordiniranje  </a:t>
            </a:r>
            <a:r>
              <a:rPr lang="hr-HR" sz="2600" dirty="0"/>
              <a:t>i  promicanje  </a:t>
            </a:r>
            <a:r>
              <a:rPr lang="hr-HR" sz="2600" dirty="0" smtClean="0"/>
              <a:t>zajedničkoga  </a:t>
            </a:r>
            <a:r>
              <a:rPr lang="hr-HR" sz="2600" dirty="0"/>
              <a:t>programskog  djelovanja  svih  nacionalnih</a:t>
            </a:r>
          </a:p>
          <a:p>
            <a:r>
              <a:rPr lang="hr-HR" sz="2600" dirty="0" smtClean="0"/>
              <a:t>kazališta</a:t>
            </a:r>
            <a:r>
              <a:rPr lang="hr-HR" sz="2600" dirty="0"/>
              <a:t>,</a:t>
            </a:r>
          </a:p>
          <a:p>
            <a:r>
              <a:rPr lang="hr-HR" sz="2600" dirty="0" smtClean="0"/>
              <a:t>izdavanje   kazališne   literature,  </a:t>
            </a:r>
            <a:r>
              <a:rPr lang="hr-HR" sz="2600" dirty="0"/>
              <a:t>teorijskih   djela   i  drugih   publikacija   s  </a:t>
            </a:r>
            <a:r>
              <a:rPr lang="hr-HR" sz="2600" dirty="0" smtClean="0"/>
              <a:t>kazaIišnom</a:t>
            </a:r>
            <a:endParaRPr lang="hr-HR" sz="2600" dirty="0"/>
          </a:p>
          <a:p>
            <a:r>
              <a:rPr lang="hr-HR" sz="2600" dirty="0"/>
              <a:t>tematikom,  iniciranje hrvatske kazaline encikiopedije,  </a:t>
            </a:r>
            <a:r>
              <a:rPr lang="hr-HR" sz="2600" dirty="0" smtClean="0"/>
              <a:t>kazališnog </a:t>
            </a:r>
            <a:r>
              <a:rPr lang="hr-HR" sz="2600" dirty="0"/>
              <a:t>lista i dr.,</a:t>
            </a:r>
          </a:p>
          <a:p>
            <a:r>
              <a:rPr lang="hr-HR" sz="2600" dirty="0" smtClean="0"/>
              <a:t>organiziranje  </a:t>
            </a:r>
            <a:r>
              <a:rPr lang="hr-HR" sz="2600" dirty="0"/>
              <a:t>simpozija,  savjetovanja  i  drugih  skupova  u  svezi  s </a:t>
            </a:r>
            <a:r>
              <a:rPr lang="hr-HR" sz="2600" dirty="0" smtClean="0"/>
              <a:t>kazaIišnim  </a:t>
            </a:r>
            <a:r>
              <a:rPr lang="hr-HR" sz="2600" dirty="0"/>
              <a:t>radom   i</a:t>
            </a:r>
          </a:p>
          <a:p>
            <a:r>
              <a:rPr lang="hr-HR" sz="2600" dirty="0" smtClean="0"/>
              <a:t>djeIatnošću</a:t>
            </a:r>
            <a:r>
              <a:rPr lang="hr-HR" sz="2600" dirty="0"/>
              <a:t>,</a:t>
            </a:r>
          </a:p>
          <a:p>
            <a:r>
              <a:rPr lang="hr-HR" sz="2600" dirty="0"/>
              <a:t>prodaja  proizvoda  povezanih  uz  </a:t>
            </a:r>
            <a:r>
              <a:rPr lang="hr-HR" sz="2600" dirty="0" smtClean="0"/>
              <a:t>kazalište  </a:t>
            </a:r>
            <a:r>
              <a:rPr lang="hr-HR" sz="2600" dirty="0"/>
              <a:t>i  </a:t>
            </a:r>
            <a:r>
              <a:rPr lang="hr-HR" sz="2600" dirty="0" smtClean="0"/>
              <a:t>kazališnu  </a:t>
            </a:r>
            <a:r>
              <a:rPr lang="hr-HR" sz="2600" dirty="0"/>
              <a:t>djelatnost  unutar  </a:t>
            </a:r>
            <a:r>
              <a:rPr lang="hr-HR" sz="2600" dirty="0" smtClean="0"/>
              <a:t>kazališne zgrade </a:t>
            </a:r>
            <a:r>
              <a:rPr lang="hr-HR" sz="2600" dirty="0"/>
              <a:t>- trgovina na malo knjigama, papirnatom robom </a:t>
            </a:r>
            <a:r>
              <a:rPr lang="hr-HR" sz="2600" dirty="0" smtClean="0"/>
              <a:t>i </a:t>
            </a:r>
            <a:r>
              <a:rPr lang="hr-HR" sz="2600" dirty="0"/>
              <a:t>dr</a:t>
            </a:r>
            <a:r>
              <a:rPr lang="hr-HR" sz="2600" dirty="0" smtClean="0"/>
              <a:t>.</a:t>
            </a:r>
            <a:endParaRPr lang="hr-HR" sz="2600" dirty="0"/>
          </a:p>
          <a:p>
            <a:r>
              <a:rPr lang="hr-HR" sz="2600" dirty="0" smtClean="0"/>
              <a:t>priprema i  </a:t>
            </a:r>
            <a:r>
              <a:rPr lang="hr-HR" sz="2600" dirty="0"/>
              <a:t>organizacija te javno </a:t>
            </a:r>
            <a:r>
              <a:rPr lang="hr-HR" sz="2600" dirty="0" smtClean="0"/>
              <a:t>izvocđenje </a:t>
            </a:r>
            <a:r>
              <a:rPr lang="hr-HR" sz="2600" dirty="0"/>
              <a:t>dramskih, glazbeno scenskih i  drugih</a:t>
            </a:r>
          </a:p>
          <a:p>
            <a:r>
              <a:rPr lang="hr-HR" sz="2600" dirty="0"/>
              <a:t>scenskih djela</a:t>
            </a:r>
          </a:p>
          <a:p>
            <a:r>
              <a:rPr lang="hr-HR" sz="2600" dirty="0"/>
              <a:t>sudjelovanje   i   organiziranje   posebnih   predstava   </a:t>
            </a:r>
            <a:r>
              <a:rPr lang="hr-HR" sz="2600" dirty="0" smtClean="0"/>
              <a:t>i    </a:t>
            </a:r>
            <a:r>
              <a:rPr lang="hr-HR" sz="2600" dirty="0"/>
              <a:t>priredbi   koje   su   dio   </a:t>
            </a:r>
            <a:r>
              <a:rPr lang="hr-HR" sz="2600" dirty="0" smtClean="0"/>
              <a:t>dramskog</a:t>
            </a:r>
            <a:endParaRPr lang="hr-HR" sz="2600" dirty="0"/>
          </a:p>
          <a:p>
            <a:r>
              <a:rPr lang="hr-HR" sz="2600" dirty="0" smtClean="0"/>
              <a:t>programa</a:t>
            </a:r>
            <a:endParaRPr lang="hr-HR" sz="2600" dirty="0"/>
          </a:p>
          <a:p>
            <a:r>
              <a:rPr lang="hr-HR" sz="2600" dirty="0" smtClean="0"/>
              <a:t>proizvodnja </a:t>
            </a:r>
            <a:r>
              <a:rPr lang="hr-HR" sz="2600" dirty="0"/>
              <a:t>i projektiranje scenske opreme</a:t>
            </a:r>
          </a:p>
          <a:p>
            <a:r>
              <a:rPr lang="hr-HR" sz="2600" dirty="0" smtClean="0"/>
              <a:t>skrb </a:t>
            </a:r>
            <a:r>
              <a:rPr lang="hr-HR" sz="2600" dirty="0"/>
              <a:t>o </a:t>
            </a:r>
            <a:r>
              <a:rPr lang="hr-HR" sz="2600" dirty="0" smtClean="0"/>
              <a:t>kazališnom </a:t>
            </a:r>
            <a:r>
              <a:rPr lang="hr-HR" sz="2600" dirty="0"/>
              <a:t>fundusu</a:t>
            </a:r>
          </a:p>
          <a:p>
            <a:endParaRPr lang="hr-HR" sz="2600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4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Hrvatsko narodno kazalište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NATJEČAJI</a:t>
            </a:r>
          </a:p>
          <a:p>
            <a:pPr marL="640080" lvl="2" indent="0">
              <a:buNone/>
            </a:pP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www.hnk.hr/o_kazalistu/natjecaji</a:t>
            </a:r>
            <a:endParaRPr lang="hr-HR" dirty="0" smtClean="0"/>
          </a:p>
          <a:p>
            <a:pPr marL="640080" lvl="2" indent="0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www.hnk-zajc.hr/Default.aspx?sec=9205</a:t>
            </a:r>
            <a:endParaRPr lang="hr-HR" dirty="0" smtClean="0"/>
          </a:p>
          <a:p>
            <a:pPr marL="640080" lvl="2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44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5485</TotalTime>
  <Words>660</Words>
  <Application>Microsoft Office PowerPoint</Application>
  <PresentationFormat>On-screen Show (4:3)</PresentationFormat>
  <Paragraphs>172</Paragraphs>
  <Slides>24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Tahoma</vt:lpstr>
      <vt:lpstr>Tw Cen MT</vt:lpstr>
      <vt:lpstr>Calibri</vt:lpstr>
      <vt:lpstr>Thatch</vt:lpstr>
      <vt:lpstr>C:\Users\Dado\Desktop\Kolektivni.pdf</vt:lpstr>
      <vt:lpstr>C:\Users\Dado\Desktop\gku-potpisani-tekst-21-11-111.pdf</vt:lpstr>
      <vt:lpstr>Acrobat Document</vt:lpstr>
      <vt:lpstr>                                     GLAZBENICI - NADLEŽNO MINISTARSTVO I INSTITUCIJE KOJE ZAPOŠLJAVAJU GLAZBENIKE </vt:lpstr>
      <vt:lpstr>                       MINISTARSTVO        KULTURE</vt:lpstr>
      <vt:lpstr>Ministarstvo kulture</vt:lpstr>
      <vt:lpstr>Ministarstvo kulture</vt:lpstr>
      <vt:lpstr>Ministarstvo kulture</vt:lpstr>
      <vt:lpstr>HRVATSKO NARODNO  KAZALIŠTE</vt:lpstr>
      <vt:lpstr>Hrvatsko narodno kazalište</vt:lpstr>
      <vt:lpstr>Hrvatsko narodno kazalište </vt:lpstr>
      <vt:lpstr>Hrvatsko narodno kazalište</vt:lpstr>
      <vt:lpstr>GRAD ZAGREB</vt:lpstr>
      <vt:lpstr>Grad Zagreb</vt:lpstr>
      <vt:lpstr>Grad Zagreb -odsjek za izvedbene umjetnosti-</vt:lpstr>
      <vt:lpstr>Grad Zagreb -natječaji-</vt:lpstr>
      <vt:lpstr>Glazbena djelatnost</vt:lpstr>
      <vt:lpstr>Glazbene ustanove</vt:lpstr>
      <vt:lpstr>Strukovne udruge i udruženja</vt:lpstr>
      <vt:lpstr>Profesionalni ansambli i orkestri</vt:lpstr>
      <vt:lpstr>Znanstvene institucije</vt:lpstr>
      <vt:lpstr>Manifestacije</vt:lpstr>
      <vt:lpstr>Amaterske udruge</vt:lpstr>
      <vt:lpstr>Simfonijski orkestar HRT-a</vt:lpstr>
      <vt:lpstr>Simfonijski orkestar HRT</vt:lpstr>
      <vt:lpstr>Hrvatski sindikat djelatnika u kulturi</vt:lpstr>
      <vt:lpstr>HVALA NA PAŽNJI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Prava umjetnika izvođača</dc:title>
  <dc:creator>Mario</dc:creator>
  <cp:lastModifiedBy>Romana</cp:lastModifiedBy>
  <cp:revision>462</cp:revision>
  <dcterms:created xsi:type="dcterms:W3CDTF">2013-12-26T22:42:56Z</dcterms:created>
  <dcterms:modified xsi:type="dcterms:W3CDTF">2014-04-28T11:17:09Z</dcterms:modified>
</cp:coreProperties>
</file>