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0"/>
  </p:notesMasterIdLst>
  <p:handoutMasterIdLst>
    <p:handoutMasterId r:id="rId21"/>
  </p:handoutMasterIdLst>
  <p:sldIdLst>
    <p:sldId id="290" r:id="rId2"/>
    <p:sldId id="300" r:id="rId3"/>
    <p:sldId id="380" r:id="rId4"/>
    <p:sldId id="381" r:id="rId5"/>
    <p:sldId id="382" r:id="rId6"/>
    <p:sldId id="383" r:id="rId7"/>
    <p:sldId id="384" r:id="rId8"/>
    <p:sldId id="385" r:id="rId9"/>
    <p:sldId id="386" r:id="rId10"/>
    <p:sldId id="387" r:id="rId11"/>
    <p:sldId id="394" r:id="rId12"/>
    <p:sldId id="389" r:id="rId13"/>
    <p:sldId id="390" r:id="rId14"/>
    <p:sldId id="391" r:id="rId15"/>
    <p:sldId id="392" r:id="rId16"/>
    <p:sldId id="393" r:id="rId17"/>
    <p:sldId id="395" r:id="rId18"/>
    <p:sldId id="299" r:id="rId19"/>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1" autoAdjust="0"/>
    <p:restoredTop sz="94667" autoAdjust="0"/>
  </p:normalViewPr>
  <p:slideViewPr>
    <p:cSldViewPr>
      <p:cViewPr varScale="1">
        <p:scale>
          <a:sx n="92" d="100"/>
          <a:sy n="92" d="100"/>
        </p:scale>
        <p:origin x="-13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A59D426-AE1B-44F4-8D53-93860E9DCE44}" type="datetimeFigureOut">
              <a:rPr lang="en-GB" smtClean="0"/>
              <a:pPr/>
              <a:t>06/03/2014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Copyright Romana Matanovac Vučković</a:t>
            </a: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9E3675-3402-456A-9169-C1351A526FA9}" type="slidenum">
              <a:rPr lang="en-GB" smtClean="0"/>
              <a:pPr/>
              <a:t>‹#›</a:t>
            </a:fld>
            <a:endParaRPr lang="en-GB"/>
          </a:p>
        </p:txBody>
      </p:sp>
    </p:spTree>
    <p:extLst>
      <p:ext uri="{BB962C8B-B14F-4D97-AF65-F5344CB8AC3E}">
        <p14:creationId xmlns:p14="http://schemas.microsoft.com/office/powerpoint/2010/main" val="3807505650"/>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6FFB0D-D96D-4BC4-A2E6-29FEBD9B4955}" type="datetimeFigureOut">
              <a:rPr lang="en-GB" smtClean="0"/>
              <a:pPr/>
              <a:t>06/03/2014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Copyright Romana Matanovac Vučković</a:t>
            </a: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C15D5A-08B1-4A4D-A8C2-3665961052E5}" type="slidenum">
              <a:rPr lang="en-GB" smtClean="0"/>
              <a:pPr/>
              <a:t>‹#›</a:t>
            </a:fld>
            <a:endParaRPr lang="en-GB"/>
          </a:p>
        </p:txBody>
      </p:sp>
    </p:spTree>
    <p:extLst>
      <p:ext uri="{BB962C8B-B14F-4D97-AF65-F5344CB8AC3E}">
        <p14:creationId xmlns:p14="http://schemas.microsoft.com/office/powerpoint/2010/main" val="766904577"/>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r>
              <a:rPr lang="en-GB" smtClean="0"/>
              <a:t>Copyright Romana Matanovac Vučković</a:t>
            </a:r>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8D2703BE-29F2-4056-A2D6-4FBB2B7A4943}" type="datetime1">
              <a:rPr lang="en-GB" smtClean="0"/>
              <a:pPr>
                <a:defRPr/>
              </a:pPr>
              <a:t>06/03/2014</a:t>
            </a:fld>
            <a:endParaRPr lang="en-GB"/>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GB" smtClean="0"/>
              <a:t>Copyright Romana Matanovac Vučković</a:t>
            </a:r>
            <a:endParaRPr lang="en-GB"/>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BDF5153-BA3A-4B1E-889E-F967E2DDC56E}"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23B6BA1-1AFF-41BD-8BD9-3C2579727E5A}" type="datetime1">
              <a:rPr lang="en-GB" smtClean="0"/>
              <a:pPr>
                <a:defRPr/>
              </a:pPr>
              <a:t>06/03/2014</a:t>
            </a:fld>
            <a:endParaRPr lang="en-GB"/>
          </a:p>
        </p:txBody>
      </p:sp>
      <p:sp>
        <p:nvSpPr>
          <p:cNvPr id="5" name="Footer Placeholder 21"/>
          <p:cNvSpPr>
            <a:spLocks noGrp="1"/>
          </p:cNvSpPr>
          <p:nvPr>
            <p:ph type="ftr" sz="quarter" idx="11"/>
          </p:nvPr>
        </p:nvSpPr>
        <p:spPr/>
        <p:txBody>
          <a:bodyPr/>
          <a:lstStyle>
            <a:lvl1pPr>
              <a:defRPr/>
            </a:lvl1pPr>
          </a:lstStyle>
          <a:p>
            <a:pPr>
              <a:defRPr/>
            </a:pPr>
            <a:r>
              <a:rPr lang="en-GB" smtClean="0"/>
              <a:t>Copyright Romana Matanovac Vučković</a:t>
            </a:r>
            <a:endParaRPr lang="en-GB"/>
          </a:p>
        </p:txBody>
      </p:sp>
      <p:sp>
        <p:nvSpPr>
          <p:cNvPr id="6" name="Slide Number Placeholder 17"/>
          <p:cNvSpPr>
            <a:spLocks noGrp="1"/>
          </p:cNvSpPr>
          <p:nvPr>
            <p:ph type="sldNum" sz="quarter" idx="12"/>
          </p:nvPr>
        </p:nvSpPr>
        <p:spPr/>
        <p:txBody>
          <a:bodyPr/>
          <a:lstStyle>
            <a:lvl1pPr>
              <a:defRPr/>
            </a:lvl1pPr>
          </a:lstStyle>
          <a:p>
            <a:pPr>
              <a:defRPr/>
            </a:pPr>
            <a:fld id="{925F48ED-3654-4F7D-A5D7-3C0CEB6CCED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AC6BFAF-16D7-4B8F-9D75-61ED08B72916}" type="datetime1">
              <a:rPr lang="en-GB" smtClean="0"/>
              <a:pPr>
                <a:defRPr/>
              </a:pPr>
              <a:t>06/03/2014</a:t>
            </a:fld>
            <a:endParaRPr lang="en-GB"/>
          </a:p>
        </p:txBody>
      </p:sp>
      <p:sp>
        <p:nvSpPr>
          <p:cNvPr id="5" name="Footer Placeholder 21"/>
          <p:cNvSpPr>
            <a:spLocks noGrp="1"/>
          </p:cNvSpPr>
          <p:nvPr>
            <p:ph type="ftr" sz="quarter" idx="11"/>
          </p:nvPr>
        </p:nvSpPr>
        <p:spPr/>
        <p:txBody>
          <a:bodyPr/>
          <a:lstStyle>
            <a:lvl1pPr>
              <a:defRPr/>
            </a:lvl1pPr>
          </a:lstStyle>
          <a:p>
            <a:pPr>
              <a:defRPr/>
            </a:pPr>
            <a:r>
              <a:rPr lang="en-GB" smtClean="0"/>
              <a:t>Copyright Romana Matanovac Vučković</a:t>
            </a:r>
            <a:endParaRPr lang="en-GB"/>
          </a:p>
        </p:txBody>
      </p:sp>
      <p:sp>
        <p:nvSpPr>
          <p:cNvPr id="6" name="Slide Number Placeholder 17"/>
          <p:cNvSpPr>
            <a:spLocks noGrp="1"/>
          </p:cNvSpPr>
          <p:nvPr>
            <p:ph type="sldNum" sz="quarter" idx="12"/>
          </p:nvPr>
        </p:nvSpPr>
        <p:spPr/>
        <p:txBody>
          <a:bodyPr/>
          <a:lstStyle>
            <a:lvl1pPr>
              <a:defRPr/>
            </a:lvl1pPr>
          </a:lstStyle>
          <a:p>
            <a:pPr>
              <a:defRPr/>
            </a:pPr>
            <a:fld id="{345FB8E2-06A5-42F0-99CD-44412A622B9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52082182-B2F8-4BDF-BA84-34997F4B2DB2}" type="datetime1">
              <a:rPr lang="en-GB" smtClean="0"/>
              <a:pPr>
                <a:defRPr/>
              </a:pPr>
              <a:t>06/03/2014</a:t>
            </a:fld>
            <a:endParaRPr lang="en-GB"/>
          </a:p>
        </p:txBody>
      </p:sp>
      <p:sp>
        <p:nvSpPr>
          <p:cNvPr id="5" name="Footer Placeholder 21"/>
          <p:cNvSpPr>
            <a:spLocks noGrp="1"/>
          </p:cNvSpPr>
          <p:nvPr>
            <p:ph type="ftr" sz="quarter" idx="11"/>
          </p:nvPr>
        </p:nvSpPr>
        <p:spPr/>
        <p:txBody>
          <a:bodyPr/>
          <a:lstStyle>
            <a:lvl1pPr>
              <a:defRPr/>
            </a:lvl1pPr>
          </a:lstStyle>
          <a:p>
            <a:pPr>
              <a:defRPr/>
            </a:pPr>
            <a:r>
              <a:rPr lang="en-GB" smtClean="0"/>
              <a:t>Copyright Romana Matanovac Vučković</a:t>
            </a:r>
            <a:endParaRPr lang="en-GB"/>
          </a:p>
        </p:txBody>
      </p:sp>
      <p:sp>
        <p:nvSpPr>
          <p:cNvPr id="6" name="Slide Number Placeholder 17"/>
          <p:cNvSpPr>
            <a:spLocks noGrp="1"/>
          </p:cNvSpPr>
          <p:nvPr>
            <p:ph type="sldNum" sz="quarter" idx="12"/>
          </p:nvPr>
        </p:nvSpPr>
        <p:spPr/>
        <p:txBody>
          <a:bodyPr/>
          <a:lstStyle>
            <a:lvl1pPr>
              <a:defRPr/>
            </a:lvl1pPr>
          </a:lstStyle>
          <a:p>
            <a:pPr>
              <a:defRPr/>
            </a:pPr>
            <a:fld id="{B89987C5-6FE1-472B-B02D-4383B4D76028}"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61FACB4C-5771-4658-9BF9-A95CC24823F5}" type="datetime1">
              <a:rPr lang="en-GB" smtClean="0"/>
              <a:pPr>
                <a:defRPr/>
              </a:pPr>
              <a:t>06/03/2014</a:t>
            </a:fld>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smtClean="0"/>
              <a:t>Copyright Romana Matanovac Vučković</a:t>
            </a:r>
            <a:endParaRPr lang="en-GB"/>
          </a:p>
        </p:txBody>
      </p:sp>
      <p:sp>
        <p:nvSpPr>
          <p:cNvPr id="8" name="Slide Number Placeholder 5"/>
          <p:cNvSpPr>
            <a:spLocks noGrp="1"/>
          </p:cNvSpPr>
          <p:nvPr>
            <p:ph type="sldNum" sz="quarter" idx="12"/>
          </p:nvPr>
        </p:nvSpPr>
        <p:spPr/>
        <p:txBody>
          <a:bodyPr/>
          <a:lstStyle>
            <a:lvl1pPr>
              <a:defRPr/>
            </a:lvl1pPr>
            <a:extLst/>
          </a:lstStyle>
          <a:p>
            <a:pPr>
              <a:defRPr/>
            </a:pPr>
            <a:fld id="{7AA728CA-B26D-4603-9419-FD21BC659318}"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D529B7F7-535A-4116-AB9A-A624382D74DF}" type="datetime1">
              <a:rPr lang="en-GB" smtClean="0"/>
              <a:pPr>
                <a:defRPr/>
              </a:pPr>
              <a:t>06/03/2014</a:t>
            </a:fld>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smtClean="0"/>
              <a:t>Copyright Romana Matanovac Vučković</a:t>
            </a:r>
            <a:endParaRPr lang="en-GB"/>
          </a:p>
        </p:txBody>
      </p:sp>
      <p:sp>
        <p:nvSpPr>
          <p:cNvPr id="7" name="Slide Number Placeholder 6"/>
          <p:cNvSpPr>
            <a:spLocks noGrp="1"/>
          </p:cNvSpPr>
          <p:nvPr>
            <p:ph type="sldNum" sz="quarter" idx="12"/>
          </p:nvPr>
        </p:nvSpPr>
        <p:spPr/>
        <p:txBody>
          <a:bodyPr/>
          <a:lstStyle>
            <a:lvl1pPr>
              <a:defRPr/>
            </a:lvl1pPr>
            <a:extLst/>
          </a:lstStyle>
          <a:p>
            <a:pPr>
              <a:defRPr/>
            </a:pPr>
            <a:fld id="{D87E647E-4693-4D89-912F-CF93A6E085D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F83463BF-BFEB-4C0F-BA53-89152E0C5179}" type="datetime1">
              <a:rPr lang="en-GB" smtClean="0"/>
              <a:pPr>
                <a:defRPr/>
              </a:pPr>
              <a:t>06/03/2014</a:t>
            </a:fld>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smtClean="0"/>
              <a:t>Copyright Romana Matanovac Vučković</a:t>
            </a:r>
            <a:endParaRPr lang="en-GB"/>
          </a:p>
        </p:txBody>
      </p:sp>
      <p:sp>
        <p:nvSpPr>
          <p:cNvPr id="9" name="Slide Number Placeholder 8"/>
          <p:cNvSpPr>
            <a:spLocks noGrp="1"/>
          </p:cNvSpPr>
          <p:nvPr>
            <p:ph type="sldNum" sz="quarter" idx="12"/>
          </p:nvPr>
        </p:nvSpPr>
        <p:spPr/>
        <p:txBody>
          <a:bodyPr/>
          <a:lstStyle>
            <a:lvl1pPr>
              <a:defRPr/>
            </a:lvl1pPr>
            <a:extLst/>
          </a:lstStyle>
          <a:p>
            <a:pPr>
              <a:defRPr/>
            </a:pPr>
            <a:fld id="{3574C1E8-CC01-403D-99E5-3E85B31CFD92}"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70874143-4919-4423-83FD-2D63AAF39E13}" type="datetime1">
              <a:rPr lang="en-GB" smtClean="0"/>
              <a:pPr>
                <a:defRPr/>
              </a:pPr>
              <a:t>06/03/2014</a:t>
            </a:fld>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smtClean="0"/>
              <a:t>Copyright Romana Matanovac Vučković</a:t>
            </a:r>
            <a:endParaRPr lang="en-GB"/>
          </a:p>
        </p:txBody>
      </p:sp>
      <p:sp>
        <p:nvSpPr>
          <p:cNvPr id="5" name="Slide Number Placeholder 4"/>
          <p:cNvSpPr>
            <a:spLocks noGrp="1"/>
          </p:cNvSpPr>
          <p:nvPr>
            <p:ph type="sldNum" sz="quarter" idx="12"/>
          </p:nvPr>
        </p:nvSpPr>
        <p:spPr/>
        <p:txBody>
          <a:bodyPr/>
          <a:lstStyle>
            <a:lvl1pPr>
              <a:defRPr/>
            </a:lvl1pPr>
            <a:extLst/>
          </a:lstStyle>
          <a:p>
            <a:pPr>
              <a:defRPr/>
            </a:pPr>
            <a:fld id="{578480DE-F850-4386-825E-04A37066B3C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62D5E263-3B6D-42B3-AE39-47AAF6C79617}" type="datetime1">
              <a:rPr lang="en-GB" smtClean="0"/>
              <a:pPr>
                <a:defRPr/>
              </a:pPr>
              <a:t>06/03/2014</a:t>
            </a:fld>
            <a:endParaRPr lang="en-GB"/>
          </a:p>
        </p:txBody>
      </p:sp>
      <p:sp>
        <p:nvSpPr>
          <p:cNvPr id="3" name="Footer Placeholder 21"/>
          <p:cNvSpPr>
            <a:spLocks noGrp="1"/>
          </p:cNvSpPr>
          <p:nvPr>
            <p:ph type="ftr" sz="quarter" idx="11"/>
          </p:nvPr>
        </p:nvSpPr>
        <p:spPr/>
        <p:txBody>
          <a:bodyPr/>
          <a:lstStyle>
            <a:lvl1pPr>
              <a:defRPr/>
            </a:lvl1pPr>
          </a:lstStyle>
          <a:p>
            <a:pPr>
              <a:defRPr/>
            </a:pPr>
            <a:r>
              <a:rPr lang="en-GB" smtClean="0"/>
              <a:t>Copyright Romana Matanovac Vučković</a:t>
            </a:r>
            <a:endParaRPr lang="en-GB"/>
          </a:p>
        </p:txBody>
      </p:sp>
      <p:sp>
        <p:nvSpPr>
          <p:cNvPr id="4" name="Slide Number Placeholder 17"/>
          <p:cNvSpPr>
            <a:spLocks noGrp="1"/>
          </p:cNvSpPr>
          <p:nvPr>
            <p:ph type="sldNum" sz="quarter" idx="12"/>
          </p:nvPr>
        </p:nvSpPr>
        <p:spPr/>
        <p:txBody>
          <a:bodyPr/>
          <a:lstStyle>
            <a:lvl1pPr>
              <a:defRPr/>
            </a:lvl1pPr>
          </a:lstStyle>
          <a:p>
            <a:pPr>
              <a:defRPr/>
            </a:pPr>
            <a:fld id="{F02A40E3-CC58-49DA-8349-5FB23AFDD23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4C9B2DD2-4D6C-4DC1-9EB4-B8AF4376EC0C}" type="datetime1">
              <a:rPr lang="en-GB" smtClean="0"/>
              <a:pPr>
                <a:defRPr/>
              </a:pPr>
              <a:t>06/03/2014</a:t>
            </a:fld>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smtClean="0"/>
              <a:t>Copyright Romana Matanovac Vučković</a:t>
            </a:r>
            <a:endParaRPr lang="en-GB"/>
          </a:p>
        </p:txBody>
      </p:sp>
      <p:sp>
        <p:nvSpPr>
          <p:cNvPr id="7" name="Slide Number Placeholder 6"/>
          <p:cNvSpPr>
            <a:spLocks noGrp="1"/>
          </p:cNvSpPr>
          <p:nvPr>
            <p:ph type="sldNum" sz="quarter" idx="12"/>
          </p:nvPr>
        </p:nvSpPr>
        <p:spPr/>
        <p:txBody>
          <a:bodyPr/>
          <a:lstStyle>
            <a:lvl1pPr>
              <a:defRPr/>
            </a:lvl1pPr>
            <a:extLst/>
          </a:lstStyle>
          <a:p>
            <a:pPr>
              <a:defRPr/>
            </a:pPr>
            <a:fld id="{6D5D3EA8-9B2A-4165-A3FB-9DAF52779C4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C28FE229-4443-48ED-A352-26698AE9E78C}" type="datetime1">
              <a:rPr lang="en-GB" smtClean="0"/>
              <a:pPr>
                <a:defRPr/>
              </a:pPr>
              <a:t>06/03/2014</a:t>
            </a:fld>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smtClean="0"/>
              <a:t>Copyright Romana Matanovac Vučković</a:t>
            </a:r>
            <a:endParaRPr lang="en-GB"/>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575D703C-2848-4CE0-B384-77683C5393F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10578388-9869-42D7-AF78-2F10B8B31763}" type="datetime1">
              <a:rPr lang="en-GB" smtClean="0"/>
              <a:pPr>
                <a:defRPr/>
              </a:pPr>
              <a:t>06/03/2014</a:t>
            </a:fld>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r>
              <a:rPr lang="en-GB" smtClean="0"/>
              <a:t>Copyright Romana Matanovac Vučković</a:t>
            </a:r>
            <a:endParaRPr lang="en-GB"/>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5BA68FD0-8C92-4E56-B3F1-E3D71E67ECE1}" type="slidenum">
              <a:rPr lang="en-GB"/>
              <a:pPr>
                <a:defRPr/>
              </a:pPr>
              <a:t>‹#›</a:t>
            </a:fld>
            <a:endParaRPr lang="en-GB"/>
          </a:p>
        </p:txBody>
      </p:sp>
    </p:spTree>
  </p:cSld>
  <p:clrMap bg1="dk1" tx1="lt1" bg2="dk2" tx2="lt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13" r:id="rId6"/>
    <p:sldLayoutId id="2147483806" r:id="rId7"/>
    <p:sldLayoutId id="2147483814" r:id="rId8"/>
    <p:sldLayoutId id="2147483815" r:id="rId9"/>
    <p:sldLayoutId id="2147483807" r:id="rId10"/>
    <p:sldLayoutId id="2147483808" r:id="rId11"/>
  </p:sldLayoutIdLst>
  <p:hf sldNum="0"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7772400" cy="3249707"/>
          </a:xfrm>
          <a:solidFill>
            <a:schemeClr val="accent2"/>
          </a:solidFill>
          <a:ln>
            <a:noFill/>
          </a:ln>
          <a:effectLst>
            <a:glow rad="228600">
              <a:schemeClr val="accent1">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KAZNENOPRAVNA I PREKRŠAJNOPRAVNA </a:t>
            </a:r>
            <a:r>
              <a:rPr lang="hr-HR" dirty="0" smtClean="0"/>
              <a:t>ZAŠTITA</a:t>
            </a:r>
            <a:r>
              <a:rPr lang="hr-HR" dirty="0" smtClean="0"/>
              <a:t/>
            </a:r>
            <a:br>
              <a:rPr lang="hr-HR" dirty="0" smtClean="0"/>
            </a:br>
            <a:endParaRPr lang="en-GB" dirty="0"/>
          </a:p>
        </p:txBody>
      </p:sp>
      <p:sp>
        <p:nvSpPr>
          <p:cNvPr id="3" name="Subtitle 2"/>
          <p:cNvSpPr>
            <a:spLocks noGrp="1"/>
          </p:cNvSpPr>
          <p:nvPr>
            <p:ph type="subTitle" idx="1"/>
          </p:nvPr>
        </p:nvSpPr>
        <p:spPr/>
        <p:txBody>
          <a:bodyPr/>
          <a:lstStyle/>
          <a:p>
            <a:pPr algn="ctr"/>
            <a:endParaRPr lang="hr-HR" sz="1600" b="1" dirty="0" smtClean="0"/>
          </a:p>
          <a:p>
            <a:pPr algn="ctr"/>
            <a:r>
              <a:rPr lang="hr-HR" sz="1600" b="1" dirty="0" smtClean="0"/>
              <a:t>Doc.dr.sc. </a:t>
            </a:r>
            <a:r>
              <a:rPr lang="en-GB" sz="1600" b="1" dirty="0" err="1" smtClean="0"/>
              <a:t>Romana</a:t>
            </a:r>
            <a:r>
              <a:rPr lang="en-GB" sz="1600" b="1" dirty="0" smtClean="0"/>
              <a:t> </a:t>
            </a:r>
            <a:r>
              <a:rPr lang="en-GB" sz="1600" b="1" dirty="0" err="1" smtClean="0"/>
              <a:t>Matanovac</a:t>
            </a:r>
            <a:r>
              <a:rPr lang="en-GB" sz="1600" b="1" dirty="0" smtClean="0"/>
              <a:t> </a:t>
            </a:r>
            <a:r>
              <a:rPr lang="en-GB" sz="1600" b="1" dirty="0" err="1" smtClean="0"/>
              <a:t>Vuckovic</a:t>
            </a:r>
            <a:endParaRPr lang="en-GB" sz="1600" b="1" dirty="0" smtClean="0"/>
          </a:p>
          <a:p>
            <a:pPr algn="ctr"/>
            <a:r>
              <a:rPr lang="hr-HR" sz="1600" b="1" dirty="0" smtClean="0"/>
              <a:t>Pravni fakultet Sveučilišta u Zagreb</a:t>
            </a:r>
            <a:endParaRPr lang="en-GB" sz="1600" b="1" dirty="0" smtClean="0"/>
          </a:p>
          <a:p>
            <a:pPr algn="ctr"/>
            <a:r>
              <a:rPr lang="en-GB" sz="1600" dirty="0" smtClean="0"/>
              <a:t>romana.matanovac.vuckovic@pravo.hr</a:t>
            </a:r>
          </a:p>
          <a:p>
            <a:endParaRPr lang="en-GB"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endParaRPr lang="hr-HR" dirty="0" smtClean="0"/>
          </a:p>
          <a:p>
            <a:pPr marL="109537" indent="0">
              <a:buNone/>
            </a:pPr>
            <a:endParaRPr lang="hr-HR" dirty="0"/>
          </a:p>
          <a:p>
            <a:pPr>
              <a:buClrTx/>
              <a:buFont typeface="Wingdings" pitchFamily="2" charset="2"/>
              <a:buChar char="Ø"/>
            </a:pPr>
            <a:r>
              <a:rPr lang="hr-HR" dirty="0"/>
              <a:t>n</a:t>
            </a:r>
            <a:r>
              <a:rPr lang="hr-HR" dirty="0" smtClean="0"/>
              <a:t>a </a:t>
            </a:r>
            <a:r>
              <a:rPr lang="hr-HR" dirty="0"/>
              <a:t>zahtjev oštećenika kad ovaj za to ima opravdan interes presuda za kaznena djela iz ove glave će se javno objaviti o trošku počinitelja. Način objavljivanja odredit će se presudom.</a:t>
            </a:r>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marL="109537" indent="0" algn="ctr">
              <a:buNone/>
            </a:pPr>
            <a:r>
              <a:rPr lang="hr-HR" dirty="0" smtClean="0"/>
              <a:t/>
            </a:r>
            <a:br>
              <a:rPr lang="hr-HR" dirty="0" smtClean="0"/>
            </a:br>
            <a:r>
              <a:rPr lang="hr-HR" dirty="0"/>
              <a:t/>
            </a:r>
            <a:br>
              <a:rPr lang="hr-HR" dirty="0"/>
            </a:br>
            <a:r>
              <a:rPr lang="hr-HR" dirty="0" smtClean="0"/>
              <a:t>Javna </a:t>
            </a:r>
            <a:r>
              <a:rPr lang="hr-HR" dirty="0"/>
              <a:t>objava presude</a:t>
            </a:r>
            <a:br>
              <a:rPr lang="hr-HR" dirty="0"/>
            </a:br>
            <a:r>
              <a:rPr lang="hr-HR" dirty="0"/>
              <a:t/>
            </a:r>
            <a:br>
              <a:rPr lang="hr-HR" dirty="0"/>
            </a:br>
            <a:endParaRPr lang="hr-HR" dirty="0"/>
          </a:p>
        </p:txBody>
      </p:sp>
    </p:spTree>
    <p:extLst>
      <p:ext uri="{BB962C8B-B14F-4D97-AF65-F5344CB8AC3E}">
        <p14:creationId xmlns:p14="http://schemas.microsoft.com/office/powerpoint/2010/main" val="3135553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solidFill>
                  <a:schemeClr val="bg1"/>
                </a:solidFill>
              </a:rPr>
              <a:t>Prekršajnopravna</a:t>
            </a:r>
            <a:br>
              <a:rPr lang="hr-HR" dirty="0" smtClean="0">
                <a:solidFill>
                  <a:schemeClr val="bg1"/>
                </a:solidFill>
              </a:rPr>
            </a:br>
            <a:r>
              <a:rPr lang="hr-HR" dirty="0" smtClean="0">
                <a:solidFill>
                  <a:schemeClr val="bg1"/>
                </a:solidFill>
              </a:rPr>
              <a:t>zaštita</a:t>
            </a:r>
            <a:endParaRPr lang="hr-HR" dirty="0">
              <a:solidFill>
                <a:schemeClr val="bg1"/>
              </a:solidFill>
            </a:endParaRPr>
          </a:p>
        </p:txBody>
      </p:sp>
    </p:spTree>
    <p:extLst>
      <p:ext uri="{BB962C8B-B14F-4D97-AF65-F5344CB8AC3E}">
        <p14:creationId xmlns:p14="http://schemas.microsoft.com/office/powerpoint/2010/main" val="4156018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109537" indent="0">
              <a:buNone/>
            </a:pPr>
            <a:endParaRPr lang="hr-HR" dirty="0" smtClean="0"/>
          </a:p>
          <a:p>
            <a:pPr marL="109537" indent="0">
              <a:buNone/>
            </a:pPr>
            <a:r>
              <a:rPr lang="hr-HR" sz="3600" dirty="0"/>
              <a:t>p</a:t>
            </a:r>
            <a:r>
              <a:rPr lang="hr-HR" sz="3600" dirty="0" smtClean="0"/>
              <a:t>rekršajna </a:t>
            </a:r>
            <a:r>
              <a:rPr lang="hr-HR" sz="3600" dirty="0" smtClean="0"/>
              <a:t>zaštita</a:t>
            </a:r>
            <a:endParaRPr lang="hr-HR" sz="3600" dirty="0" smtClean="0"/>
          </a:p>
          <a:p>
            <a:pPr>
              <a:buClrTx/>
              <a:buFont typeface="Wingdings" pitchFamily="2" charset="2"/>
              <a:buChar char="Ø"/>
            </a:pPr>
            <a:r>
              <a:rPr lang="hr-HR" sz="2400" dirty="0" smtClean="0"/>
              <a:t>ZAKON O AUTORSKOME PRAVU I SRODNIM PRAVIMA (NN167/03,79/97,80/11,125/11,141/13)</a:t>
            </a:r>
          </a:p>
          <a:p>
            <a:pPr>
              <a:buClrTx/>
              <a:buFont typeface="Wingdings" pitchFamily="2" charset="2"/>
              <a:buChar char="Ø"/>
            </a:pPr>
            <a:r>
              <a:rPr lang="hr-HR" sz="2400" dirty="0" smtClean="0"/>
              <a:t>PREKRŠAJNI ZAKON (NN 107/07,39/13,157/13)</a:t>
            </a:r>
          </a:p>
          <a:p>
            <a:pPr>
              <a:buClrTx/>
              <a:buFont typeface="Wingdings" pitchFamily="2" charset="2"/>
              <a:buChar char="Ø"/>
            </a:pPr>
            <a:endParaRPr lang="hr-HR" sz="2400" dirty="0"/>
          </a:p>
          <a:p>
            <a:pPr marL="109537" indent="0">
              <a:buClrTx/>
              <a:buNone/>
            </a:pPr>
            <a:endParaRPr lang="hr-HR" sz="2400" dirty="0" smtClean="0"/>
          </a:p>
          <a:p>
            <a:pPr marL="109537" indent="0">
              <a:buClrTx/>
              <a:buNone/>
            </a:pPr>
            <a:r>
              <a:rPr lang="hr-HR" sz="3600" dirty="0" smtClean="0"/>
              <a:t>VRSTE</a:t>
            </a:r>
          </a:p>
          <a:p>
            <a:pPr marL="566737" indent="-457200">
              <a:buClrTx/>
              <a:buFont typeface="+mj-lt"/>
              <a:buAutoNum type="arabicPeriod"/>
            </a:pPr>
            <a:r>
              <a:rPr lang="hr-HR" sz="2400" dirty="0" smtClean="0"/>
              <a:t>Povrede autorskog prava i srodnih prava </a:t>
            </a:r>
          </a:p>
          <a:p>
            <a:pPr marL="566737" indent="-457200">
              <a:buClrTx/>
              <a:buFont typeface="+mj-lt"/>
              <a:buAutoNum type="arabicPeriod"/>
            </a:pPr>
            <a:r>
              <a:rPr lang="hr-HR" sz="2400" dirty="0" smtClean="0"/>
              <a:t>Povreda provedbe ograničenja autoraskog prava i srodnih prava</a:t>
            </a:r>
          </a:p>
          <a:p>
            <a:pPr marL="566737" indent="-457200">
              <a:buClrTx/>
              <a:buFont typeface="+mj-lt"/>
              <a:buAutoNum type="arabicPeriod"/>
            </a:pPr>
            <a:r>
              <a:rPr lang="hr-HR" sz="2400" dirty="0" smtClean="0"/>
              <a:t>Nedostavljanje podataka udruzi za kolektivno ostvarivanje prava </a:t>
            </a:r>
          </a:p>
          <a:p>
            <a:pPr marL="566737" indent="-457200">
              <a:buClrTx/>
              <a:buFont typeface="+mj-lt"/>
              <a:buAutoNum type="arabicPeriod"/>
            </a:pPr>
            <a:r>
              <a:rPr lang="hr-HR" sz="2400" dirty="0" smtClean="0"/>
              <a:t>Neovlašteno kolektivno ostvarivanje prava</a:t>
            </a:r>
          </a:p>
          <a:p>
            <a:pPr marL="566737" indent="-457200">
              <a:buClrTx/>
              <a:buFont typeface="+mj-lt"/>
              <a:buAutoNum type="arabicPeriod"/>
            </a:pPr>
            <a:r>
              <a:rPr lang="hr-HR" sz="2400" dirty="0" smtClean="0"/>
              <a:t>Prekršaji počinjeni radi stjecanja imovinske koristi </a:t>
            </a:r>
          </a:p>
          <a:p>
            <a:pPr marL="566737" indent="-457200">
              <a:buClrTx/>
              <a:buFont typeface="+mj-lt"/>
              <a:buAutoNum type="arabicPeriod"/>
            </a:pPr>
            <a:endParaRPr lang="hr-HR" sz="2400" dirty="0" smtClean="0"/>
          </a:p>
          <a:p>
            <a:pPr marL="566737" indent="-457200">
              <a:buFont typeface="+mj-lt"/>
              <a:buAutoNum type="arabicPeriod"/>
            </a:pPr>
            <a:endParaRPr lang="hr-HR" sz="2400" dirty="0"/>
          </a:p>
          <a:p>
            <a:pPr marL="946150" lvl="2" indent="-342900">
              <a:buClrTx/>
              <a:buFont typeface="Wingdings" pitchFamily="2" charset="2"/>
              <a:buChar char="Ø"/>
            </a:pPr>
            <a:r>
              <a:rPr lang="hr-HR" sz="2400" dirty="0" smtClean="0"/>
              <a:t>OŠTEĆENIK</a:t>
            </a:r>
          </a:p>
          <a:p>
            <a:pPr marL="887412" lvl="3" indent="0">
              <a:buNone/>
            </a:pPr>
            <a:r>
              <a:rPr lang="vi-VN" sz="2400" dirty="0" smtClean="0"/>
              <a:t>u </a:t>
            </a:r>
            <a:r>
              <a:rPr lang="vi-VN" sz="2400" dirty="0"/>
              <a:t>kaznenom i prekršajnom postupku je osoba koja je nositelj povrijeđenog prava te udruga za kolektivno ostvarivanje prava kada su povrijeđena prava koja ta udruga kolektivno ostvaruje ili prava koja ta udruga ostvaruje na temelju </a:t>
            </a:r>
            <a:r>
              <a:rPr lang="vi-VN" sz="2400" dirty="0" smtClean="0"/>
              <a:t>punomoći</a:t>
            </a:r>
            <a:endParaRPr lang="hr-HR" sz="2400"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err="1" smtClean="0"/>
              <a:t>Prekršajnopravna</a:t>
            </a:r>
            <a:r>
              <a:rPr lang="hr-HR" dirty="0" smtClean="0"/>
              <a:t> </a:t>
            </a:r>
            <a:r>
              <a:rPr lang="hr-HR" dirty="0" smtClean="0"/>
              <a:t>zaštita</a:t>
            </a:r>
            <a:r>
              <a:rPr lang="hr-HR" dirty="0" smtClean="0"/>
              <a:t/>
            </a:r>
            <a:br>
              <a:rPr lang="hr-HR" dirty="0" smtClean="0"/>
            </a:br>
            <a:r>
              <a:rPr lang="hr-HR" dirty="0" smtClean="0"/>
              <a:t>-općenito-</a:t>
            </a:r>
            <a:endParaRPr lang="hr-HR" dirty="0"/>
          </a:p>
        </p:txBody>
      </p:sp>
    </p:spTree>
    <p:extLst>
      <p:ext uri="{BB962C8B-B14F-4D97-AF65-F5344CB8AC3E}">
        <p14:creationId xmlns:p14="http://schemas.microsoft.com/office/powerpoint/2010/main" val="178313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Tx/>
              <a:buFont typeface="Wingdings" pitchFamily="2" charset="2"/>
              <a:buChar char="Ø"/>
            </a:pPr>
            <a:r>
              <a:rPr lang="hr-HR" sz="1400" dirty="0" smtClean="0">
                <a:solidFill>
                  <a:schemeClr val="bg1"/>
                </a:solidFill>
              </a:rPr>
              <a:t>POVREDA AUTORSKOG PRAVA I SRODNIH PRAVA </a:t>
            </a:r>
          </a:p>
          <a:p>
            <a:pPr marL="109537" indent="0">
              <a:buNone/>
            </a:pPr>
            <a:endParaRPr lang="hr-HR" sz="1400" dirty="0" smtClean="0"/>
          </a:p>
          <a:p>
            <a:pPr>
              <a:buClrTx/>
              <a:buFont typeface="Wingdings" pitchFamily="2" charset="2"/>
              <a:buChar char="Ø"/>
            </a:pPr>
            <a:r>
              <a:rPr lang="hr-HR" sz="1400" dirty="0" smtClean="0"/>
              <a:t>Zakon o autorskom pravu i srodnim pravima propisuje prekršajna djela (čl.189)</a:t>
            </a:r>
          </a:p>
          <a:p>
            <a:pPr>
              <a:buClrTx/>
              <a:buFont typeface="Wingdings" pitchFamily="2" charset="2"/>
              <a:buChar char="Ø"/>
            </a:pPr>
            <a:r>
              <a:rPr lang="hr-HR" sz="1400" dirty="0"/>
              <a:t>o</a:t>
            </a:r>
            <a:r>
              <a:rPr lang="hr-HR" sz="1400" dirty="0" smtClean="0"/>
              <a:t>duzimanje predmeta i sredstava koji su bili namijenjeni ili uporabljeni za počinjenje ili su nastali počinjenjm prekršaja</a:t>
            </a:r>
          </a:p>
          <a:p>
            <a:pPr>
              <a:buClrTx/>
              <a:buFont typeface="Wingdings" pitchFamily="2" charset="2"/>
              <a:buChar char="Ø"/>
            </a:pPr>
            <a:r>
              <a:rPr lang="hr-HR" sz="1400" dirty="0"/>
              <a:t>m</a:t>
            </a:r>
            <a:r>
              <a:rPr lang="hr-HR" sz="1400" dirty="0" smtClean="0"/>
              <a:t>ože se izreći zaštitna mjera zabrane obavljanja djelatnosti ili dijelova djelatnosti kojima se povrjeđuje pravo u trajanju od jedne godine ako je počinjeni prekršaj naročito težak zbog načina izvršenja, posljedica djela, povrata počinitelja ili drugih okolnosti počinjenog prekršaja koje ga čine naročito teškim</a:t>
            </a:r>
          </a:p>
          <a:p>
            <a:pPr>
              <a:buClrTx/>
              <a:buFont typeface="Wingdings" pitchFamily="2" charset="2"/>
              <a:buChar char="Ø"/>
            </a:pPr>
            <a:endParaRPr lang="hr-HR" sz="1400" dirty="0"/>
          </a:p>
          <a:p>
            <a:pPr marL="109537" indent="0">
              <a:buClrTx/>
              <a:buNone/>
            </a:pPr>
            <a:endParaRPr lang="hr-HR" sz="1400" dirty="0" smtClean="0"/>
          </a:p>
          <a:p>
            <a:pPr>
              <a:buClrTx/>
              <a:buFont typeface="Wingdings" pitchFamily="2" charset="2"/>
              <a:buChar char="Ø"/>
            </a:pPr>
            <a:r>
              <a:rPr lang="pl-PL" sz="1400" dirty="0" smtClean="0"/>
              <a:t>pravna </a:t>
            </a:r>
            <a:r>
              <a:rPr lang="pl-PL" sz="1400" dirty="0"/>
              <a:t>osoba </a:t>
            </a:r>
            <a:r>
              <a:rPr lang="pl-PL" sz="1400" dirty="0" smtClean="0"/>
              <a:t>-novčana </a:t>
            </a:r>
            <a:r>
              <a:rPr lang="pl-PL" sz="1400" dirty="0"/>
              <a:t>kazna od 5.000,00 do 50.000,00 Kn</a:t>
            </a:r>
          </a:p>
          <a:p>
            <a:pPr>
              <a:buClrTx/>
              <a:buFont typeface="Wingdings" pitchFamily="2" charset="2"/>
              <a:buChar char="Ø"/>
            </a:pPr>
            <a:r>
              <a:rPr lang="pl-PL" sz="1400" dirty="0"/>
              <a:t>o</a:t>
            </a:r>
            <a:r>
              <a:rPr lang="pl-PL" sz="1400" dirty="0" smtClean="0"/>
              <a:t>dgovorna osoba u pravnoj osobi- </a:t>
            </a:r>
            <a:r>
              <a:rPr lang="pl-PL" sz="1400" dirty="0"/>
              <a:t>novčana kazna od </a:t>
            </a:r>
            <a:r>
              <a:rPr lang="pl-PL" sz="1400" dirty="0" smtClean="0"/>
              <a:t>2.000,00 </a:t>
            </a:r>
            <a:r>
              <a:rPr lang="pl-PL" sz="1400" dirty="0"/>
              <a:t>do </a:t>
            </a:r>
            <a:r>
              <a:rPr lang="pl-PL" sz="1400" dirty="0" smtClean="0"/>
              <a:t>10.000,00 </a:t>
            </a:r>
            <a:r>
              <a:rPr lang="pl-PL" sz="1400" dirty="0"/>
              <a:t>Kn</a:t>
            </a:r>
          </a:p>
          <a:p>
            <a:pPr>
              <a:buClrTx/>
              <a:buFont typeface="Wingdings" pitchFamily="2" charset="2"/>
              <a:buChar char="Ø"/>
            </a:pPr>
            <a:r>
              <a:rPr lang="pl-PL" sz="1400" dirty="0"/>
              <a:t>f</a:t>
            </a:r>
            <a:r>
              <a:rPr lang="pl-PL" sz="1400" dirty="0" smtClean="0"/>
              <a:t>izička </a:t>
            </a:r>
            <a:r>
              <a:rPr lang="pl-PL" sz="1400" dirty="0"/>
              <a:t>osoba- novčana kazna od </a:t>
            </a:r>
            <a:r>
              <a:rPr lang="pl-PL" sz="1400" dirty="0" smtClean="0"/>
              <a:t>2.000,00 </a:t>
            </a:r>
            <a:r>
              <a:rPr lang="pl-PL" sz="1400" dirty="0"/>
              <a:t>do </a:t>
            </a:r>
            <a:r>
              <a:rPr lang="pl-PL" sz="1400" dirty="0" smtClean="0"/>
              <a:t>10.000,00 </a:t>
            </a:r>
            <a:r>
              <a:rPr lang="pl-PL" sz="1400" dirty="0"/>
              <a:t>Kn</a:t>
            </a:r>
          </a:p>
          <a:p>
            <a:pPr>
              <a:buClrTx/>
              <a:buFont typeface="Wingdings" pitchFamily="2" charset="2"/>
              <a:buChar char="Ø"/>
            </a:pPr>
            <a:r>
              <a:rPr lang="pl-PL" sz="1400" dirty="0"/>
              <a:t>o</a:t>
            </a:r>
            <a:r>
              <a:rPr lang="pl-PL" sz="1400" dirty="0" smtClean="0"/>
              <a:t>brtnik/samostalna </a:t>
            </a:r>
            <a:r>
              <a:rPr lang="pl-PL" sz="1400" dirty="0"/>
              <a:t>djelatnost- novčana kazna od 5.000,00 do </a:t>
            </a:r>
            <a:r>
              <a:rPr lang="pl-PL" sz="1400" dirty="0" smtClean="0"/>
              <a:t>50.000,00 </a:t>
            </a:r>
            <a:r>
              <a:rPr lang="pl-PL" sz="1400" dirty="0"/>
              <a:t>Kn</a:t>
            </a:r>
          </a:p>
          <a:p>
            <a:pPr>
              <a:buClrTx/>
              <a:buFont typeface="Wingdings" pitchFamily="2" charset="2"/>
              <a:buChar char="Ø"/>
            </a:pPr>
            <a:endParaRPr lang="hr-HR" sz="1400" dirty="0" smtClean="0"/>
          </a:p>
          <a:p>
            <a:pPr marL="109537" indent="0">
              <a:buNone/>
            </a:pPr>
            <a:endParaRPr lang="hr-HR" sz="1400" dirty="0" smtClean="0"/>
          </a:p>
          <a:p>
            <a:pPr marL="109537" indent="0">
              <a:buNone/>
            </a:pPr>
            <a:endParaRPr lang="hr-HR" dirty="0" smtClean="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Prekršajna djela</a:t>
            </a:r>
            <a:br>
              <a:rPr lang="hr-HR" dirty="0" smtClean="0"/>
            </a:br>
            <a:r>
              <a:rPr lang="hr-HR" dirty="0" smtClean="0"/>
              <a:t>-vrste-</a:t>
            </a:r>
            <a:endParaRPr lang="hr-HR" dirty="0"/>
          </a:p>
        </p:txBody>
      </p:sp>
    </p:spTree>
    <p:extLst>
      <p:ext uri="{BB962C8B-B14F-4D97-AF65-F5344CB8AC3E}">
        <p14:creationId xmlns:p14="http://schemas.microsoft.com/office/powerpoint/2010/main" val="2559556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endParaRPr lang="hr-HR" dirty="0" smtClean="0"/>
          </a:p>
          <a:p>
            <a:pPr>
              <a:buClrTx/>
              <a:buFont typeface="Wingdings" pitchFamily="2" charset="2"/>
              <a:buChar char="Ø"/>
            </a:pPr>
            <a:r>
              <a:rPr lang="hr-HR" sz="1400" dirty="0" smtClean="0">
                <a:solidFill>
                  <a:schemeClr val="bg1"/>
                </a:solidFill>
              </a:rPr>
              <a:t>POVREDA PROVEDBE OGRANIČENJA AUTORSKOG PRAVA I SRODNIH PRAVA </a:t>
            </a:r>
          </a:p>
          <a:p>
            <a:pPr>
              <a:buClrTx/>
              <a:buFont typeface="Wingdings" pitchFamily="2" charset="2"/>
              <a:buChar char="Ø"/>
            </a:pPr>
            <a:endParaRPr lang="hr-HR" sz="1400" dirty="0">
              <a:solidFill>
                <a:schemeClr val="bg1"/>
              </a:solidFill>
            </a:endParaRPr>
          </a:p>
          <a:p>
            <a:pPr>
              <a:buClrTx/>
              <a:buFont typeface="Wingdings" pitchFamily="2" charset="2"/>
              <a:buChar char="Ø"/>
            </a:pPr>
            <a:r>
              <a:rPr lang="hr-HR" sz="1400" dirty="0"/>
              <a:t>o</a:t>
            </a:r>
            <a:r>
              <a:rPr lang="hr-HR" sz="1400" dirty="0" smtClean="0"/>
              <a:t>dgovornost ako se ne </a:t>
            </a:r>
            <a:r>
              <a:rPr lang="hr-HR" sz="1400" dirty="0"/>
              <a:t>omogući način na osnovu kojeg </a:t>
            </a:r>
            <a:r>
              <a:rPr lang="hr-HR" sz="1400" dirty="0" smtClean="0"/>
              <a:t>će ovlaštene osobe </a:t>
            </a:r>
            <a:r>
              <a:rPr lang="hr-HR" sz="1400" dirty="0"/>
              <a:t>moći koristiti autorsko djelo ili predmet srodnih </a:t>
            </a:r>
            <a:r>
              <a:rPr lang="hr-HR" sz="1400" dirty="0" smtClean="0"/>
              <a:t>prava u skladu sa propisima o pravu privatnog kopiranja, stvaranju efemernih snimki, ograničenju u korist pojedinih ustanova, zbirki namijenjenih nastavi ili znanstvenom istraživanju, korištenju autorskih djela za potrebe oosba s invalidnošću, korištenju autorskih djela u sudskim, upravnim i drugim službenim postupcima, uz pretpostavku  da se autorsko djelo koristi na način koji se ne suprostavlja redovitom korištenju autorskog djela i neopravdano se ne šteti zakonitim interesima nositelja prava</a:t>
            </a:r>
            <a:endParaRPr lang="hr-HR" sz="1400" dirty="0"/>
          </a:p>
          <a:p>
            <a:pPr>
              <a:buClrTx/>
              <a:buFont typeface="Wingdings" pitchFamily="2" charset="2"/>
              <a:buChar char="Ø"/>
            </a:pPr>
            <a:r>
              <a:rPr lang="hr-HR" sz="1400" dirty="0"/>
              <a:t>o</a:t>
            </a:r>
            <a:r>
              <a:rPr lang="hr-HR" sz="1400" dirty="0" smtClean="0"/>
              <a:t>dgovornost ako se na </a:t>
            </a:r>
            <a:r>
              <a:rPr lang="hr-HR" sz="1400" dirty="0"/>
              <a:t>primjerku autorskog djela ili predmeta srodnih prava proizvedenom ili uvezenom u gospodarske svrhe ne označi primjenu tehničkih mjera </a:t>
            </a:r>
            <a:endParaRPr lang="hr-HR" sz="1400" dirty="0" smtClean="0"/>
          </a:p>
          <a:p>
            <a:pPr>
              <a:buClrTx/>
              <a:buFont typeface="Wingdings" pitchFamily="2" charset="2"/>
              <a:buChar char="Ø"/>
            </a:pPr>
            <a:endParaRPr lang="hr-HR" sz="1400" dirty="0" smtClean="0"/>
          </a:p>
          <a:p>
            <a:pPr>
              <a:buClrTx/>
              <a:buFont typeface="Wingdings" pitchFamily="2" charset="2"/>
              <a:buChar char="Ø"/>
            </a:pPr>
            <a:r>
              <a:rPr lang="pl-PL" sz="1400" dirty="0"/>
              <a:t>p</a:t>
            </a:r>
            <a:r>
              <a:rPr lang="pl-PL" sz="1400" dirty="0" smtClean="0"/>
              <a:t>ravna </a:t>
            </a:r>
            <a:r>
              <a:rPr lang="pl-PL" sz="1400" dirty="0"/>
              <a:t>osoba </a:t>
            </a:r>
            <a:r>
              <a:rPr lang="pl-PL" sz="1400" dirty="0" smtClean="0"/>
              <a:t>-novčana </a:t>
            </a:r>
            <a:r>
              <a:rPr lang="pl-PL" sz="1400" dirty="0"/>
              <a:t>kazna od 5.000,00 do </a:t>
            </a:r>
            <a:r>
              <a:rPr lang="pl-PL" sz="1400" dirty="0" smtClean="0"/>
              <a:t>50.000,00 </a:t>
            </a:r>
            <a:r>
              <a:rPr lang="pl-PL" sz="1400" dirty="0"/>
              <a:t>Kn</a:t>
            </a:r>
          </a:p>
          <a:p>
            <a:pPr>
              <a:buClrTx/>
              <a:buFont typeface="Wingdings" pitchFamily="2" charset="2"/>
              <a:buChar char="Ø"/>
            </a:pPr>
            <a:r>
              <a:rPr lang="pl-PL" sz="1400" dirty="0"/>
              <a:t>o</a:t>
            </a:r>
            <a:r>
              <a:rPr lang="pl-PL" sz="1400" dirty="0" smtClean="0"/>
              <a:t>dgovorna </a:t>
            </a:r>
            <a:r>
              <a:rPr lang="pl-PL" sz="1400" dirty="0"/>
              <a:t>osoba- novčana kazna od 1.000,00 do 5.000,00 Kn</a:t>
            </a:r>
          </a:p>
          <a:p>
            <a:pPr>
              <a:buClrTx/>
              <a:buFont typeface="Wingdings" pitchFamily="2" charset="2"/>
              <a:buChar char="Ø"/>
            </a:pPr>
            <a:r>
              <a:rPr lang="pl-PL" sz="1400" dirty="0" smtClean="0"/>
              <a:t>fizička </a:t>
            </a:r>
            <a:r>
              <a:rPr lang="pl-PL" sz="1400" dirty="0"/>
              <a:t>osoba- novčana kazna od 1.000,00 do 5.000,00 Kn</a:t>
            </a:r>
          </a:p>
          <a:p>
            <a:pPr>
              <a:buClrTx/>
              <a:buFont typeface="Wingdings" pitchFamily="2" charset="2"/>
              <a:buChar char="Ø"/>
            </a:pPr>
            <a:r>
              <a:rPr lang="pl-PL" sz="1400" dirty="0"/>
              <a:t>o</a:t>
            </a:r>
            <a:r>
              <a:rPr lang="pl-PL" sz="1400" dirty="0" smtClean="0"/>
              <a:t>brtnik/samostalna </a:t>
            </a:r>
            <a:r>
              <a:rPr lang="pl-PL" sz="1400" dirty="0"/>
              <a:t>djelatnost- novčana kazna od 5.000,00 do </a:t>
            </a:r>
            <a:r>
              <a:rPr lang="pl-PL" sz="1400" dirty="0" smtClean="0"/>
              <a:t>30.000,00 </a:t>
            </a:r>
            <a:r>
              <a:rPr lang="pl-PL" sz="1400" dirty="0"/>
              <a:t>Kn</a:t>
            </a:r>
          </a:p>
          <a:p>
            <a:pPr>
              <a:buClrTx/>
              <a:buFont typeface="Wingdings" pitchFamily="2" charset="2"/>
              <a:buChar char="Ø"/>
            </a:pPr>
            <a:endParaRPr lang="hr-HR" sz="1400" dirty="0"/>
          </a:p>
          <a:p>
            <a:pPr>
              <a:buClrTx/>
              <a:buFont typeface="Wingdings" pitchFamily="2" charset="2"/>
              <a:buChar char="Ø"/>
            </a:pPr>
            <a:endParaRPr lang="hr-HR" sz="1400" dirty="0" smtClean="0"/>
          </a:p>
          <a:p>
            <a:pPr>
              <a:buClrTx/>
              <a:buFont typeface="Wingdings" pitchFamily="2" charset="2"/>
              <a:buChar char="Ø"/>
            </a:pPr>
            <a:endParaRPr lang="hr-HR" sz="1400"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Prekršajna djela</a:t>
            </a:r>
            <a:br>
              <a:rPr lang="hr-HR" dirty="0" smtClean="0"/>
            </a:br>
            <a:r>
              <a:rPr lang="hr-HR" dirty="0" smtClean="0"/>
              <a:t>-vrste-</a:t>
            </a:r>
            <a:endParaRPr lang="hr-HR" dirty="0"/>
          </a:p>
        </p:txBody>
      </p:sp>
    </p:spTree>
    <p:extLst>
      <p:ext uri="{BB962C8B-B14F-4D97-AF65-F5344CB8AC3E}">
        <p14:creationId xmlns:p14="http://schemas.microsoft.com/office/powerpoint/2010/main" val="3256839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537" indent="0">
              <a:buNone/>
            </a:pPr>
            <a:endParaRPr lang="hr-HR" dirty="0" smtClean="0"/>
          </a:p>
          <a:p>
            <a:pPr>
              <a:buClrTx/>
              <a:buFont typeface="Wingdings" pitchFamily="2" charset="2"/>
              <a:buChar char="Ø"/>
            </a:pPr>
            <a:r>
              <a:rPr lang="hr-HR" sz="1500" dirty="0" smtClean="0">
                <a:solidFill>
                  <a:schemeClr val="bg1"/>
                </a:solidFill>
              </a:rPr>
              <a:t>NEDOSTAVLJENJE PODATAKA UDRUZI ZA KOLEKTIVNO OSTVARIVANJE PRAVA</a:t>
            </a:r>
          </a:p>
          <a:p>
            <a:pPr marL="109537" indent="0">
              <a:buNone/>
            </a:pPr>
            <a:endParaRPr lang="hr-HR" dirty="0" smtClean="0"/>
          </a:p>
          <a:p>
            <a:pPr>
              <a:buClrTx/>
              <a:buFont typeface="Wingdings" pitchFamily="2" charset="2"/>
              <a:buChar char="Ø"/>
            </a:pPr>
            <a:r>
              <a:rPr lang="hr-HR" sz="1400" dirty="0"/>
              <a:t>o</a:t>
            </a:r>
            <a:r>
              <a:rPr lang="hr-HR" sz="1400" dirty="0" smtClean="0"/>
              <a:t>dgovornost ako se ne dostave potupuni podaci o korištenju prava koja udruga  kolektivno ostvaruje, u roku od 15 dana od korištenja prava (osim ako pravnim poslom dr.ugovoreno)</a:t>
            </a:r>
          </a:p>
          <a:p>
            <a:pPr>
              <a:buClrTx/>
              <a:buFont typeface="Wingdings" pitchFamily="2" charset="2"/>
              <a:buChar char="Ø"/>
            </a:pPr>
            <a:endParaRPr lang="hr-HR" sz="1400" dirty="0"/>
          </a:p>
          <a:p>
            <a:pPr>
              <a:buClrTx/>
              <a:buFont typeface="Wingdings" pitchFamily="2" charset="2"/>
              <a:buChar char="Ø"/>
            </a:pPr>
            <a:endParaRPr lang="hr-HR" sz="1400" dirty="0" smtClean="0"/>
          </a:p>
          <a:p>
            <a:pPr marL="109537" indent="0">
              <a:buNone/>
            </a:pPr>
            <a:r>
              <a:rPr lang="hr-HR" sz="1200" dirty="0" smtClean="0"/>
              <a:t>pravna osoba -novčana kazna od 5.000,00 do 30.000,00 kn</a:t>
            </a:r>
          </a:p>
          <a:p>
            <a:pPr marL="109537" indent="0">
              <a:buNone/>
            </a:pPr>
            <a:r>
              <a:rPr lang="hr-HR" sz="1200" dirty="0" smtClean="0"/>
              <a:t>odgovorna osoba- novčana kazna od 1.000,00 do 5.000,00 kn</a:t>
            </a:r>
          </a:p>
          <a:p>
            <a:pPr marL="109537" indent="0">
              <a:buNone/>
            </a:pPr>
            <a:r>
              <a:rPr lang="hr-HR" sz="1200" dirty="0" smtClean="0"/>
              <a:t>fizička osoba- novčana kazna od 1.000,00 do 5.000,00 kn</a:t>
            </a:r>
          </a:p>
          <a:p>
            <a:pPr marL="109537" indent="0">
              <a:buNone/>
            </a:pPr>
            <a:r>
              <a:rPr lang="hr-HR" sz="1200" dirty="0" smtClean="0"/>
              <a:t>obrtnik/samostalna djelatnost- novčana kazna od 5.000,00 do 50.000,00 kn</a:t>
            </a:r>
            <a:endParaRPr lang="hr-HR" sz="1200"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Prekršajna djela</a:t>
            </a:r>
            <a:br>
              <a:rPr lang="hr-HR" dirty="0" smtClean="0"/>
            </a:br>
            <a:r>
              <a:rPr lang="hr-HR" dirty="0" smtClean="0"/>
              <a:t>-vrste-</a:t>
            </a:r>
            <a:endParaRPr lang="hr-HR" dirty="0"/>
          </a:p>
        </p:txBody>
      </p:sp>
    </p:spTree>
    <p:extLst>
      <p:ext uri="{BB962C8B-B14F-4D97-AF65-F5344CB8AC3E}">
        <p14:creationId xmlns:p14="http://schemas.microsoft.com/office/powerpoint/2010/main" val="993811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Tx/>
              <a:buFont typeface="Wingdings" pitchFamily="2" charset="2"/>
              <a:buChar char="Ø"/>
            </a:pPr>
            <a:endParaRPr lang="hr-HR" sz="1400" dirty="0" smtClean="0">
              <a:solidFill>
                <a:schemeClr val="bg1"/>
              </a:solidFill>
            </a:endParaRPr>
          </a:p>
          <a:p>
            <a:pPr>
              <a:buClrTx/>
              <a:buFont typeface="Wingdings" pitchFamily="2" charset="2"/>
              <a:buChar char="Ø"/>
            </a:pPr>
            <a:endParaRPr lang="hr-HR" sz="1400" dirty="0">
              <a:solidFill>
                <a:schemeClr val="bg1"/>
              </a:solidFill>
            </a:endParaRPr>
          </a:p>
          <a:p>
            <a:pPr>
              <a:buClrTx/>
              <a:buFont typeface="Wingdings" pitchFamily="2" charset="2"/>
              <a:buChar char="Ø"/>
            </a:pPr>
            <a:r>
              <a:rPr lang="hr-HR" sz="1400" dirty="0" smtClean="0">
                <a:solidFill>
                  <a:schemeClr val="bg1"/>
                </a:solidFill>
              </a:rPr>
              <a:t>NEOVLAŠTENO KOLEKTIVNO OSTVARIVANJE PRAVA</a:t>
            </a:r>
          </a:p>
          <a:p>
            <a:pPr>
              <a:buClrTx/>
              <a:buFont typeface="Wingdings" pitchFamily="2" charset="2"/>
              <a:buChar char="Ø"/>
            </a:pPr>
            <a:endParaRPr lang="hr-HR" sz="1400" dirty="0">
              <a:solidFill>
                <a:schemeClr val="bg1"/>
              </a:solidFill>
            </a:endParaRPr>
          </a:p>
          <a:p>
            <a:pPr>
              <a:buClrTx/>
              <a:buFont typeface="Wingdings" pitchFamily="2" charset="2"/>
              <a:buChar char="Ø"/>
            </a:pPr>
            <a:r>
              <a:rPr lang="hr-HR" sz="1400" dirty="0"/>
              <a:t>o</a:t>
            </a:r>
            <a:r>
              <a:rPr lang="hr-HR" sz="1400" dirty="0" smtClean="0"/>
              <a:t>dgovornost ako se djelatnost kolektivnog ostvarivanja prava obavlja bez odobrenja nadležnog tijela ili protivno tom odobrenju</a:t>
            </a:r>
          </a:p>
          <a:p>
            <a:pPr marL="109537" indent="0">
              <a:buNone/>
            </a:pPr>
            <a:endParaRPr lang="hr-HR" dirty="0" smtClean="0"/>
          </a:p>
          <a:p>
            <a:pPr marL="109537" indent="0">
              <a:buNone/>
            </a:pPr>
            <a:r>
              <a:rPr lang="pl-PL" sz="1400" dirty="0"/>
              <a:t>p</a:t>
            </a:r>
            <a:r>
              <a:rPr lang="pl-PL" sz="1400" dirty="0" smtClean="0"/>
              <a:t>ravna </a:t>
            </a:r>
            <a:r>
              <a:rPr lang="pl-PL" sz="1400" dirty="0"/>
              <a:t>osoba </a:t>
            </a:r>
            <a:r>
              <a:rPr lang="pl-PL" sz="1400" dirty="0" smtClean="0"/>
              <a:t>-novčana </a:t>
            </a:r>
            <a:r>
              <a:rPr lang="pl-PL" sz="1400" dirty="0"/>
              <a:t>kazna od 5.000,00 do 50.000,00 Kn</a:t>
            </a:r>
          </a:p>
          <a:p>
            <a:pPr marL="109537" indent="0">
              <a:buNone/>
            </a:pPr>
            <a:r>
              <a:rPr lang="pl-PL" sz="1400" dirty="0"/>
              <a:t>o</a:t>
            </a:r>
            <a:r>
              <a:rPr lang="pl-PL" sz="1400" dirty="0" smtClean="0"/>
              <a:t>dgovorna </a:t>
            </a:r>
            <a:r>
              <a:rPr lang="pl-PL" sz="1400" dirty="0"/>
              <a:t>osoba- novčana kazna od 1.000,00 do 5.000,00 </a:t>
            </a:r>
            <a:r>
              <a:rPr lang="pl-PL" sz="1400" dirty="0" smtClean="0"/>
              <a:t>Kn</a:t>
            </a:r>
            <a:endParaRPr lang="pl-PL" sz="1400"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Prekršajna djela</a:t>
            </a:r>
            <a:br>
              <a:rPr lang="hr-HR" dirty="0" smtClean="0"/>
            </a:br>
            <a:r>
              <a:rPr lang="hr-HR" dirty="0" smtClean="0"/>
              <a:t>-vrste-</a:t>
            </a:r>
            <a:endParaRPr lang="hr-HR" dirty="0"/>
          </a:p>
        </p:txBody>
      </p:sp>
    </p:spTree>
    <p:extLst>
      <p:ext uri="{BB962C8B-B14F-4D97-AF65-F5344CB8AC3E}">
        <p14:creationId xmlns:p14="http://schemas.microsoft.com/office/powerpoint/2010/main" val="1223334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537" indent="0">
              <a:buNone/>
            </a:pPr>
            <a:endParaRPr lang="hr-HR" dirty="0" smtClean="0"/>
          </a:p>
          <a:p>
            <a:pPr>
              <a:buClrTx/>
              <a:buFont typeface="Wingdings" pitchFamily="2" charset="2"/>
              <a:buChar char="Ø"/>
            </a:pPr>
            <a:r>
              <a:rPr lang="hr-HR" sz="1400" dirty="0" smtClean="0">
                <a:solidFill>
                  <a:schemeClr val="bg1"/>
                </a:solidFill>
              </a:rPr>
              <a:t>PREKRŠAJI POČINJENI RADI STJECANJA IMOVINSKE KORISTI</a:t>
            </a:r>
          </a:p>
          <a:p>
            <a:pPr marL="109537" indent="0">
              <a:buNone/>
            </a:pPr>
            <a:endParaRPr lang="hr-HR" sz="1400" dirty="0">
              <a:solidFill>
                <a:schemeClr val="bg1"/>
              </a:solidFill>
            </a:endParaRPr>
          </a:p>
          <a:p>
            <a:pPr marL="109537" indent="0">
              <a:buNone/>
            </a:pPr>
            <a:endParaRPr lang="hr-HR" sz="1400" dirty="0" smtClean="0">
              <a:solidFill>
                <a:schemeClr val="bg1"/>
              </a:solidFill>
            </a:endParaRPr>
          </a:p>
          <a:p>
            <a:pPr marL="109537" indent="0">
              <a:buNone/>
            </a:pPr>
            <a:r>
              <a:rPr lang="pl-PL" sz="1400" dirty="0"/>
              <a:t>p</a:t>
            </a:r>
            <a:r>
              <a:rPr lang="pl-PL" sz="1400" dirty="0" smtClean="0"/>
              <a:t>ravna </a:t>
            </a:r>
            <a:r>
              <a:rPr lang="pl-PL" sz="1400" dirty="0"/>
              <a:t>osoba </a:t>
            </a:r>
            <a:r>
              <a:rPr lang="pl-PL" sz="1400" dirty="0" smtClean="0"/>
              <a:t>-novčana </a:t>
            </a:r>
            <a:r>
              <a:rPr lang="pl-PL" sz="1400" dirty="0"/>
              <a:t>kazna od </a:t>
            </a:r>
            <a:r>
              <a:rPr lang="pl-PL" sz="1400" dirty="0" smtClean="0"/>
              <a:t>10.000,00 </a:t>
            </a:r>
            <a:r>
              <a:rPr lang="pl-PL" sz="1400" dirty="0"/>
              <a:t>do </a:t>
            </a:r>
            <a:r>
              <a:rPr lang="pl-PL" sz="1400" dirty="0" smtClean="0"/>
              <a:t>100.000,00 </a:t>
            </a:r>
            <a:r>
              <a:rPr lang="pl-PL" sz="1400" dirty="0"/>
              <a:t>Kn</a:t>
            </a:r>
          </a:p>
          <a:p>
            <a:pPr marL="109537" indent="0">
              <a:buNone/>
            </a:pPr>
            <a:r>
              <a:rPr lang="pl-PL" sz="1400" dirty="0"/>
              <a:t>o</a:t>
            </a:r>
            <a:r>
              <a:rPr lang="pl-PL" sz="1400" dirty="0" smtClean="0"/>
              <a:t>dgovorna </a:t>
            </a:r>
            <a:r>
              <a:rPr lang="pl-PL" sz="1400" dirty="0"/>
              <a:t>osoba- novčana kazna od </a:t>
            </a:r>
            <a:r>
              <a:rPr lang="pl-PL" sz="1400" dirty="0" smtClean="0"/>
              <a:t>4.000,00 </a:t>
            </a:r>
            <a:r>
              <a:rPr lang="pl-PL" sz="1400" dirty="0"/>
              <a:t>do </a:t>
            </a:r>
            <a:r>
              <a:rPr lang="pl-PL" sz="1400" dirty="0" smtClean="0"/>
              <a:t>10.000,00 </a:t>
            </a:r>
            <a:r>
              <a:rPr lang="pl-PL" sz="1400" dirty="0"/>
              <a:t>Kn</a:t>
            </a:r>
          </a:p>
          <a:p>
            <a:pPr marL="109537" indent="0">
              <a:buNone/>
            </a:pPr>
            <a:r>
              <a:rPr lang="pl-PL" sz="1400" dirty="0"/>
              <a:t>f</a:t>
            </a:r>
            <a:r>
              <a:rPr lang="pl-PL" sz="1400" dirty="0" smtClean="0"/>
              <a:t>izička </a:t>
            </a:r>
            <a:r>
              <a:rPr lang="pl-PL" sz="1400" dirty="0"/>
              <a:t>osoba- novčana kazna od </a:t>
            </a:r>
            <a:r>
              <a:rPr lang="pl-PL" sz="1400" dirty="0" smtClean="0"/>
              <a:t>4.000,00 </a:t>
            </a:r>
            <a:r>
              <a:rPr lang="pl-PL" sz="1400" dirty="0"/>
              <a:t>do </a:t>
            </a:r>
            <a:r>
              <a:rPr lang="pl-PL" sz="1400" dirty="0" smtClean="0"/>
              <a:t>10.000,00 </a:t>
            </a:r>
            <a:r>
              <a:rPr lang="pl-PL" sz="1400" dirty="0"/>
              <a:t>Kn</a:t>
            </a:r>
          </a:p>
          <a:p>
            <a:pPr marL="109537" indent="0">
              <a:buNone/>
            </a:pPr>
            <a:r>
              <a:rPr lang="pl-PL" sz="1400" dirty="0"/>
              <a:t>o</a:t>
            </a:r>
            <a:r>
              <a:rPr lang="pl-PL" sz="1400" dirty="0" smtClean="0"/>
              <a:t>brtnik/samostalna </a:t>
            </a:r>
            <a:r>
              <a:rPr lang="pl-PL" sz="1400" dirty="0"/>
              <a:t>djelatnost- novčana kazna od 5.000,00 do </a:t>
            </a:r>
            <a:r>
              <a:rPr lang="pl-PL" sz="1400" dirty="0" smtClean="0"/>
              <a:t>100.000,00 </a:t>
            </a:r>
            <a:r>
              <a:rPr lang="pl-PL" sz="1400" dirty="0"/>
              <a:t>Kn</a:t>
            </a:r>
          </a:p>
          <a:p>
            <a:pPr marL="109537" indent="0">
              <a:buNone/>
            </a:pPr>
            <a:endParaRPr lang="hr-HR" sz="1400"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Prekršajna djela</a:t>
            </a:r>
            <a:br>
              <a:rPr lang="hr-HR" dirty="0" smtClean="0"/>
            </a:br>
            <a:r>
              <a:rPr lang="hr-HR" dirty="0" smtClean="0"/>
              <a:t>-vrste-</a:t>
            </a:r>
            <a:endParaRPr lang="hr-HR" dirty="0"/>
          </a:p>
        </p:txBody>
      </p:sp>
    </p:spTree>
    <p:extLst>
      <p:ext uri="{BB962C8B-B14F-4D97-AF65-F5344CB8AC3E}">
        <p14:creationId xmlns:p14="http://schemas.microsoft.com/office/powerpoint/2010/main" val="595914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cene3d>
              <a:camera prst="orthographicFront"/>
              <a:lightRig rig="soft" dir="t"/>
            </a:scene3d>
            <a:sp3d prstMaterial="softEdge">
              <a:bevelT w="0" h="0"/>
            </a:sp3d>
          </a:bodyPr>
          <a:lstStyle/>
          <a:p>
            <a:endParaRPr lang="en-GB" dirty="0"/>
          </a:p>
        </p:txBody>
      </p:sp>
      <p:sp>
        <p:nvSpPr>
          <p:cNvPr id="3" name="Text Placeholder 2"/>
          <p:cNvSpPr>
            <a:spLocks noGrp="1"/>
          </p:cNvSpPr>
          <p:nvPr>
            <p:ph type="body" idx="2"/>
          </p:nvPr>
        </p:nvSpPr>
        <p:spPr/>
        <p:txBody>
          <a:bodyPr>
            <a:scene3d>
              <a:camera prst="orthographicFront"/>
              <a:lightRig rig="soft" dir="t">
                <a:rot lat="0" lon="0" rev="10800000"/>
              </a:lightRig>
            </a:scene3d>
            <a:sp3d>
              <a:bevelT w="27940" h="12700"/>
              <a:contourClr>
                <a:srgbClr val="DDDDDD"/>
              </a:contourClr>
            </a:sp3d>
          </a:bodyPr>
          <a:lstStyle/>
          <a:p>
            <a:r>
              <a:rPr lang="hr-HR" sz="1000" b="1" spc="150" dirty="0" smtClean="0">
                <a:ln w="11430"/>
                <a:solidFill>
                  <a:srgbClr val="F8F8F8"/>
                </a:solidFill>
                <a:effectLst>
                  <a:outerShdw blurRad="25400" algn="tl" rotWithShape="0">
                    <a:srgbClr val="000000">
                      <a:alpha val="43000"/>
                    </a:srgbClr>
                  </a:outerShdw>
                </a:effectLst>
              </a:rPr>
              <a:t>COPYRIGHT ROMANA MATANOVAC VUČKOVIĆ</a:t>
            </a:r>
            <a:endParaRPr lang="en-GB" sz="1000" b="1" spc="150" dirty="0">
              <a:ln w="11430"/>
              <a:solidFill>
                <a:srgbClr val="F8F8F8"/>
              </a:solidFill>
              <a:effectLst>
                <a:outerShdw blurRad="25400" algn="tl" rotWithShape="0">
                  <a:srgbClr val="000000">
                    <a:alpha val="43000"/>
                  </a:srgbClr>
                </a:outerShdw>
              </a:effectLst>
            </a:endParaRPr>
          </a:p>
        </p:txBody>
      </p:sp>
      <p:sp>
        <p:nvSpPr>
          <p:cNvPr id="4" name="Content Placeholder 3"/>
          <p:cNvSpPr>
            <a:spLocks noGrp="1"/>
          </p:cNvSpPr>
          <p:nvPr>
            <p:ph sz="half" idx="1"/>
          </p:nvPr>
        </p:nvSpPr>
        <p:spPr>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pPr algn="ctr">
              <a:buNone/>
            </a:pPr>
            <a:r>
              <a:rPr lang="hr-HR" dirty="0" smtClean="0"/>
              <a:t>KRAJ</a:t>
            </a:r>
          </a:p>
          <a:p>
            <a:pPr algn="ctr">
              <a:buNone/>
            </a:pPr>
            <a:endParaRPr lang="hr-HR" dirty="0" smtClean="0"/>
          </a:p>
          <a:p>
            <a:pPr algn="ctr">
              <a:buNone/>
            </a:pPr>
            <a:endParaRPr lang="hr-HR" dirty="0" smtClean="0"/>
          </a:p>
          <a:p>
            <a:pPr algn="ctr">
              <a:buNone/>
            </a:pPr>
            <a:endParaRPr lang="hr-HR" dirty="0" smtClean="0"/>
          </a:p>
          <a:p>
            <a:pPr algn="ctr">
              <a:buNone/>
            </a:pPr>
            <a:r>
              <a:rPr lang="hr-HR" dirty="0" smtClean="0"/>
              <a:t>Hvala na pažnji</a:t>
            </a:r>
            <a:endParaRPr lang="en-GB" dirty="0"/>
          </a:p>
        </p:txBody>
      </p:sp>
    </p:spTree>
  </p:cSld>
  <p:clrMapOvr>
    <a:masterClrMapping/>
  </p:clrMapOvr>
  <p:transition spd="med">
    <p:dissolve/>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ctrTitle"/>
          </p:nvPr>
        </p:nvSpPr>
        <p:spPr/>
        <p:txBody>
          <a:bodyPr>
            <a:normAutofit fontScale="90000"/>
          </a:bodyPr>
          <a:lstStyle/>
          <a:p>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solidFill>
                  <a:schemeClr val="bg1">
                    <a:lumMod val="95000"/>
                    <a:lumOff val="5000"/>
                  </a:schemeClr>
                </a:solidFill>
              </a:rPr>
              <a:t>Kaznenopravna </a:t>
            </a:r>
            <a:r>
              <a:rPr lang="hr-HR" dirty="0">
                <a:solidFill>
                  <a:schemeClr val="bg1">
                    <a:lumMod val="95000"/>
                    <a:lumOff val="5000"/>
                  </a:schemeClr>
                </a:solidFill>
              </a:rPr>
              <a:t/>
            </a:r>
            <a:br>
              <a:rPr lang="hr-HR" dirty="0">
                <a:solidFill>
                  <a:schemeClr val="bg1">
                    <a:lumMod val="95000"/>
                    <a:lumOff val="5000"/>
                  </a:schemeClr>
                </a:solidFill>
              </a:rPr>
            </a:br>
            <a:r>
              <a:rPr lang="hr-HR" dirty="0" smtClean="0">
                <a:solidFill>
                  <a:schemeClr val="bg1">
                    <a:lumMod val="95000"/>
                    <a:lumOff val="5000"/>
                  </a:schemeClr>
                </a:solidFill>
              </a:rPr>
              <a:t>zaštita</a:t>
            </a:r>
            <a:endParaRPr lang="hr-HR" dirty="0">
              <a:solidFill>
                <a:schemeClr val="bg1">
                  <a:lumMod val="95000"/>
                  <a:lumOff val="5000"/>
                </a:schemeClr>
              </a:solidFill>
            </a:endParaRPr>
          </a:p>
        </p:txBody>
      </p:sp>
      <p:sp>
        <p:nvSpPr>
          <p:cNvPr id="5" name="Podnaslov 4"/>
          <p:cNvSpPr>
            <a:spLocks noGrp="1"/>
          </p:cNvSpPr>
          <p:nvPr>
            <p:ph type="subTitle" idx="1"/>
          </p:nvPr>
        </p:nvSpPr>
        <p:spPr/>
        <p:txBody>
          <a:bodyPr/>
          <a:lstStyle/>
          <a:p>
            <a:endParaRPr lang="hr-HR" dirty="0" smtClean="0"/>
          </a:p>
          <a:p>
            <a:endParaRPr lang="hr-HR" dirty="0" smtClean="0"/>
          </a:p>
          <a:p>
            <a:endParaRPr lang="hr-HR" dirty="0" smtClean="0"/>
          </a:p>
          <a:p>
            <a:endParaRPr lang="hr-HR" dirty="0" smtClean="0"/>
          </a:p>
          <a:p>
            <a:endParaRPr lang="hr-H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Tx/>
              <a:buFont typeface="Wingdings" pitchFamily="2" charset="2"/>
              <a:buChar char="Ø"/>
            </a:pPr>
            <a:r>
              <a:rPr lang="hr-HR" dirty="0"/>
              <a:t>k</a:t>
            </a:r>
            <a:r>
              <a:rPr lang="hr-HR" dirty="0" smtClean="0"/>
              <a:t>aznena </a:t>
            </a:r>
            <a:r>
              <a:rPr lang="hr-HR" dirty="0" smtClean="0"/>
              <a:t>zaštita</a:t>
            </a:r>
            <a:endParaRPr lang="hr-HR" dirty="0" smtClean="0"/>
          </a:p>
          <a:p>
            <a:pPr lvl="1">
              <a:buClrTx/>
              <a:buFont typeface="Wingdings" pitchFamily="2" charset="2"/>
              <a:buChar char="Ø"/>
            </a:pPr>
            <a:r>
              <a:rPr lang="hr-HR" sz="2000" dirty="0" smtClean="0"/>
              <a:t>KAZNENI ZAKON </a:t>
            </a:r>
            <a:r>
              <a:rPr lang="hr-HR" sz="1800" dirty="0" smtClean="0"/>
              <a:t>(NN 125/11, 144/12), </a:t>
            </a:r>
          </a:p>
          <a:p>
            <a:pPr lvl="2">
              <a:buClrTx/>
              <a:buFont typeface="Wingdings" pitchFamily="2" charset="2"/>
              <a:buChar char="Ø"/>
            </a:pPr>
            <a:r>
              <a:rPr lang="hr-HR" dirty="0" smtClean="0"/>
              <a:t>posebna glava (XXVII),</a:t>
            </a:r>
          </a:p>
          <a:p>
            <a:pPr lvl="2">
              <a:buClrTx/>
              <a:buFont typeface="Wingdings" pitchFamily="2" charset="2"/>
              <a:buChar char="Ø"/>
            </a:pPr>
            <a:r>
              <a:rPr lang="hr-HR" dirty="0"/>
              <a:t>k</a:t>
            </a:r>
            <a:r>
              <a:rPr lang="hr-HR" dirty="0" smtClean="0"/>
              <a:t>aznena djela protiv intelektualnog vlasništva</a:t>
            </a:r>
          </a:p>
          <a:p>
            <a:pPr lvl="1">
              <a:buClrTx/>
              <a:buFont typeface="Wingdings" pitchFamily="2" charset="2"/>
              <a:buChar char="Ø"/>
            </a:pPr>
            <a:r>
              <a:rPr lang="hr-HR" sz="2000" dirty="0" smtClean="0"/>
              <a:t>ZAKON O KAZNENOM POSTUPKU </a:t>
            </a:r>
          </a:p>
          <a:p>
            <a:pPr marL="392113" lvl="1" indent="0">
              <a:buClrTx/>
              <a:buNone/>
            </a:pPr>
            <a:r>
              <a:rPr lang="hr-HR" sz="1800" dirty="0" smtClean="0"/>
              <a:t>(NN 152/08,76/09,80/11,121/11,91/12,143/12,56/13,145/13)</a:t>
            </a:r>
          </a:p>
          <a:p>
            <a:pPr marL="630238" lvl="2" indent="0">
              <a:buClrTx/>
              <a:buNone/>
            </a:pPr>
            <a:endParaRPr lang="hr-HR" sz="1800" dirty="0" smtClean="0"/>
          </a:p>
          <a:p>
            <a:pPr marL="109537" indent="0">
              <a:buNone/>
            </a:pPr>
            <a:r>
              <a:rPr lang="hr-HR" sz="2000" dirty="0" smtClean="0"/>
              <a:t>VRSTE:</a:t>
            </a:r>
          </a:p>
          <a:p>
            <a:pPr marL="708025" lvl="1" indent="-342900">
              <a:buFont typeface="+mj-lt"/>
              <a:buAutoNum type="arabicPeriod"/>
            </a:pPr>
            <a:r>
              <a:rPr lang="hr-HR" sz="1400" dirty="0" smtClean="0"/>
              <a:t>Povreda osobnih prava autora/umjetnika izvođača</a:t>
            </a:r>
          </a:p>
          <a:p>
            <a:pPr marL="708025" lvl="1" indent="-342900">
              <a:buFont typeface="+mj-lt"/>
              <a:buAutoNum type="arabicPeriod"/>
            </a:pPr>
            <a:r>
              <a:rPr lang="hr-HR" sz="1400" dirty="0" smtClean="0"/>
              <a:t>Nedozvoljena uporaba autorskog djela/izvedbe umjetnika izvođača</a:t>
            </a:r>
          </a:p>
          <a:p>
            <a:pPr marL="708025" lvl="1" indent="-342900">
              <a:buFont typeface="+mj-lt"/>
              <a:buAutoNum type="arabicPeriod"/>
            </a:pPr>
            <a:r>
              <a:rPr lang="hr-HR" sz="1400" dirty="0" smtClean="0"/>
              <a:t>Povreda drugih autorskom srodnih prava</a:t>
            </a:r>
          </a:p>
          <a:p>
            <a:pPr marL="708025" lvl="1" indent="-342900">
              <a:buFont typeface="+mj-lt"/>
              <a:buAutoNum type="arabicPeriod"/>
            </a:pPr>
            <a:r>
              <a:rPr lang="hr-HR" sz="1400" dirty="0" smtClean="0"/>
              <a:t>Povreda prava na izum</a:t>
            </a:r>
          </a:p>
          <a:p>
            <a:pPr marL="708025" lvl="1" indent="-342900">
              <a:buFont typeface="+mj-lt"/>
              <a:buAutoNum type="arabicPeriod"/>
            </a:pPr>
            <a:r>
              <a:rPr lang="hr-HR" sz="1400" dirty="0" smtClean="0"/>
              <a:t>Povreda žiga</a:t>
            </a:r>
          </a:p>
          <a:p>
            <a:pPr marL="708025" lvl="1" indent="-342900">
              <a:buFont typeface="+mj-lt"/>
              <a:buAutoNum type="arabicPeriod"/>
            </a:pPr>
            <a:r>
              <a:rPr lang="hr-HR" sz="1400" dirty="0" smtClean="0"/>
              <a:t>Povreda registrirane oznake podrijetla</a:t>
            </a:r>
          </a:p>
          <a:p>
            <a:pPr marL="708025" lvl="1" indent="-342900">
              <a:buFont typeface="+mj-lt"/>
              <a:buAutoNum type="arabicPeriod"/>
            </a:pPr>
            <a:endParaRPr lang="hr-HR" sz="1400" dirty="0" smtClean="0"/>
          </a:p>
          <a:p>
            <a:pPr marL="109537" indent="0">
              <a:buNone/>
            </a:pPr>
            <a:endParaRPr lang="hr-HR"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Kaznenopravna </a:t>
            </a:r>
            <a:r>
              <a:rPr lang="hr-HR" dirty="0" smtClean="0"/>
              <a:t>zaštita</a:t>
            </a:r>
            <a:br>
              <a:rPr lang="hr-HR" dirty="0" smtClean="0"/>
            </a:br>
            <a:r>
              <a:rPr lang="hr-HR" dirty="0" smtClean="0"/>
              <a:t>-općenito-</a:t>
            </a:r>
            <a:endParaRPr lang="hr-HR" dirty="0"/>
          </a:p>
        </p:txBody>
      </p:sp>
    </p:spTree>
    <p:extLst>
      <p:ext uri="{BB962C8B-B14F-4D97-AF65-F5344CB8AC3E}">
        <p14:creationId xmlns:p14="http://schemas.microsoft.com/office/powerpoint/2010/main" val="280676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lvl="2"/>
            <a:endParaRPr lang="hr-HR" dirty="0" smtClean="0"/>
          </a:p>
          <a:p>
            <a:pPr lvl="2"/>
            <a:endParaRPr lang="hr-HR" dirty="0"/>
          </a:p>
          <a:p>
            <a:pPr lvl="2"/>
            <a:endParaRPr lang="hr-HR" dirty="0" smtClean="0"/>
          </a:p>
          <a:p>
            <a:pPr lvl="2"/>
            <a:endParaRPr lang="hr-HR" dirty="0"/>
          </a:p>
          <a:p>
            <a:pPr lvl="2"/>
            <a:endParaRPr lang="hr-HR" dirty="0" smtClean="0"/>
          </a:p>
          <a:p>
            <a:pPr lvl="2"/>
            <a:endParaRPr lang="hr-HR" dirty="0"/>
          </a:p>
          <a:p>
            <a:pPr lvl="2"/>
            <a:endParaRPr lang="hr-HR" dirty="0" smtClean="0"/>
          </a:p>
          <a:p>
            <a:pPr lvl="2"/>
            <a:endParaRPr lang="hr-HR" dirty="0"/>
          </a:p>
          <a:p>
            <a:pPr marL="109537" indent="0" algn="ctr">
              <a:buNone/>
            </a:pPr>
            <a:r>
              <a:rPr lang="vi-VN" dirty="0" smtClean="0"/>
              <a:t> </a:t>
            </a:r>
            <a:r>
              <a:rPr lang="vi-VN" sz="2500" dirty="0" smtClean="0"/>
              <a:t>KAZN</a:t>
            </a:r>
            <a:r>
              <a:rPr lang="hr-HR" sz="2500" dirty="0" smtClean="0"/>
              <a:t>A</a:t>
            </a:r>
            <a:r>
              <a:rPr lang="vi-VN" sz="2500" dirty="0" smtClean="0"/>
              <a:t> ZATVORA DO JEDNE GODINE</a:t>
            </a:r>
            <a:endParaRPr lang="hr-HR" sz="2500" dirty="0" smtClean="0"/>
          </a:p>
          <a:p>
            <a:pPr marL="109537" indent="0" algn="ctr">
              <a:buNone/>
            </a:pPr>
            <a:r>
              <a:rPr lang="vi-VN" sz="2500" dirty="0"/>
              <a:t> </a:t>
            </a:r>
            <a:r>
              <a:rPr lang="vi-VN" sz="2500" dirty="0">
                <a:solidFill>
                  <a:schemeClr val="accent2">
                    <a:lumMod val="75000"/>
                  </a:schemeClr>
                </a:solidFill>
              </a:rPr>
              <a:t>PROGONI SE PO PRIJEDLOGU OŠTEĆENIKA ILI DRUGE ZAINTERESIRANE OSOBE</a:t>
            </a:r>
            <a:r>
              <a:rPr lang="vi-VN" sz="1050" dirty="0">
                <a:solidFill>
                  <a:schemeClr val="accent2">
                    <a:lumMod val="75000"/>
                  </a:schemeClr>
                </a:solidFill>
              </a:rPr>
              <a:t>.</a:t>
            </a:r>
          </a:p>
          <a:p>
            <a:endParaRPr lang="hr-HR" sz="1050" dirty="0"/>
          </a:p>
          <a:p>
            <a:pPr marL="109537" indent="0">
              <a:buNone/>
            </a:pPr>
            <a:r>
              <a:rPr lang="vi-VN" dirty="0" smtClean="0"/>
              <a:t>Tko </a:t>
            </a:r>
            <a:r>
              <a:rPr lang="vi-VN" dirty="0"/>
              <a:t>protivno propisima kojima se uređuje autorsko i srodna prava pod </a:t>
            </a:r>
            <a:r>
              <a:rPr lang="vi-VN" dirty="0" smtClean="0"/>
              <a:t>krivim </a:t>
            </a:r>
            <a:r>
              <a:rPr lang="vi-VN" dirty="0"/>
              <a:t>imenom, </a:t>
            </a:r>
            <a:r>
              <a:rPr lang="vi-VN" dirty="0" smtClean="0"/>
              <a:t>svojim </a:t>
            </a:r>
            <a:r>
              <a:rPr lang="vi-VN" dirty="0"/>
              <a:t>imenom </a:t>
            </a:r>
            <a:r>
              <a:rPr lang="vi-VN" dirty="0" smtClean="0"/>
              <a:t>ili </a:t>
            </a:r>
            <a:r>
              <a:rPr lang="vi-VN" dirty="0"/>
              <a:t>imenom drugoga </a:t>
            </a:r>
            <a:r>
              <a:rPr lang="vi-VN" dirty="0" smtClean="0"/>
              <a:t>označi </a:t>
            </a:r>
            <a:r>
              <a:rPr lang="vi-VN" dirty="0"/>
              <a:t>tuđe autorsko djelo ili protivno autorovoj zabrani označi djelo autorovim imenom te ga objavi ili se koristi njime ili dopusti da se to </a:t>
            </a:r>
            <a:r>
              <a:rPr lang="vi-VN" dirty="0" smtClean="0"/>
              <a:t>učini</a:t>
            </a:r>
            <a:endParaRPr lang="hr-HR" dirty="0" smtClean="0"/>
          </a:p>
          <a:p>
            <a:pPr marL="109537" indent="0">
              <a:buNone/>
            </a:pPr>
            <a:endParaRPr lang="hr-HR" dirty="0" smtClean="0"/>
          </a:p>
          <a:p>
            <a:pPr marL="109537" indent="0">
              <a:buNone/>
            </a:pPr>
            <a:r>
              <a:rPr lang="hr-HR" dirty="0" smtClean="0"/>
              <a:t>T</a:t>
            </a:r>
            <a:r>
              <a:rPr lang="vi-VN" dirty="0" smtClean="0"/>
              <a:t>ko </a:t>
            </a:r>
            <a:r>
              <a:rPr lang="vi-VN" dirty="0"/>
              <a:t>protivno propisima kojima se uređuje autorsko i srodna prava pod krivim imenom, svojim imenom ili imenom drugoga označi tuđu izvedbu umjetnika izvođača ili je protivno zabrani umjetnika izvođača označi imenom umjetnika izvođača te je objavi ili se koristi njome ili dopusti da se to </a:t>
            </a:r>
            <a:r>
              <a:rPr lang="vi-VN" dirty="0" smtClean="0"/>
              <a:t>učini</a:t>
            </a:r>
            <a:endParaRPr lang="hr-HR" dirty="0" smtClean="0"/>
          </a:p>
          <a:p>
            <a:pPr marL="109537" indent="0">
              <a:buNone/>
            </a:pPr>
            <a:endParaRPr lang="vi-VN" dirty="0"/>
          </a:p>
          <a:p>
            <a:pPr marL="109537" indent="0">
              <a:buNone/>
            </a:pPr>
            <a:r>
              <a:rPr lang="hr-HR" dirty="0" smtClean="0"/>
              <a:t>T</a:t>
            </a:r>
            <a:r>
              <a:rPr lang="vi-VN" dirty="0" smtClean="0"/>
              <a:t>ko </a:t>
            </a:r>
            <a:r>
              <a:rPr lang="vi-VN" dirty="0"/>
              <a:t>protivno propisima kojima se uređuje autorsko i srodna prava unese dijelove tuđeg autorskog djela ili tuđe izvedbe umjetnika izvođača u svoje autorsko djelo ili u svoju izvedbu s ciljem pribavljanja koristi ili nanošenja </a:t>
            </a:r>
            <a:r>
              <a:rPr lang="vi-VN" dirty="0" smtClean="0"/>
              <a:t>štete</a:t>
            </a:r>
            <a:endParaRPr lang="vi-VN" dirty="0"/>
          </a:p>
          <a:p>
            <a:endParaRPr lang="vi-VN" dirty="0"/>
          </a:p>
        </p:txBody>
      </p:sp>
      <p:sp>
        <p:nvSpPr>
          <p:cNvPr id="3" name="Title 2"/>
          <p:cNvSpPr>
            <a:spLocks noGrp="1"/>
          </p:cNvSpPr>
          <p:nvPr>
            <p:ph type="title"/>
          </p:nvPr>
        </p:nvSpPr>
        <p:spPr>
          <a:xfrm>
            <a:off x="539552" y="0"/>
            <a:ext cx="8229600" cy="140364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scene3d>
              <a:camera prst="orthographicFront"/>
              <a:lightRig rig="soft" dir="t"/>
            </a:scene3d>
            <a:sp3d prstMaterial="softEdge">
              <a:bevelT w="25400" h="25400"/>
            </a:sp3d>
          </a:bodyPr>
          <a:lstStyle/>
          <a:p>
            <a:pPr algn="ctr"/>
            <a:r>
              <a:rPr lang="hr-HR" sz="3600" dirty="0" smtClean="0"/>
              <a:t>Kaznena djela</a:t>
            </a:r>
            <a:br>
              <a:rPr lang="hr-HR" sz="3600" dirty="0" smtClean="0"/>
            </a:br>
            <a:r>
              <a:rPr lang="hr-HR" sz="3600" dirty="0" smtClean="0"/>
              <a:t>-vrste-</a:t>
            </a:r>
            <a:endParaRPr lang="hr-HR" sz="3600" dirty="0">
              <a:solidFill>
                <a:schemeClr val="bg1"/>
              </a:solidFill>
            </a:endParaRPr>
          </a:p>
        </p:txBody>
      </p:sp>
      <p:sp>
        <p:nvSpPr>
          <p:cNvPr id="4" name="Down Arrow 3"/>
          <p:cNvSpPr/>
          <p:nvPr/>
        </p:nvSpPr>
        <p:spPr>
          <a:xfrm>
            <a:off x="4346313" y="1844824"/>
            <a:ext cx="236441" cy="289709"/>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5" name="Down Arrow 4"/>
          <p:cNvSpPr/>
          <p:nvPr/>
        </p:nvSpPr>
        <p:spPr>
          <a:xfrm>
            <a:off x="4581296" y="2276872"/>
            <a:ext cx="266523" cy="288032"/>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6" name="Rounded Rectangle 5"/>
          <p:cNvSpPr/>
          <p:nvPr/>
        </p:nvSpPr>
        <p:spPr>
          <a:xfrm>
            <a:off x="3455875" y="1590905"/>
            <a:ext cx="2520280" cy="529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000" dirty="0" smtClean="0"/>
              <a:t>POVREDA </a:t>
            </a:r>
            <a:r>
              <a:rPr lang="hr-HR" sz="1000" dirty="0"/>
              <a:t>OSOBNIH PRAVA AUTORA/POVREDA UMJETNIKA IZVOĐAČA</a:t>
            </a:r>
          </a:p>
        </p:txBody>
      </p:sp>
    </p:spTree>
    <p:extLst>
      <p:ext uri="{BB962C8B-B14F-4D97-AF65-F5344CB8AC3E}">
        <p14:creationId xmlns:p14="http://schemas.microsoft.com/office/powerpoint/2010/main" val="674041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marL="109537" indent="0">
              <a:buNone/>
            </a:pPr>
            <a:endParaRPr lang="hr-HR" dirty="0" smtClean="0"/>
          </a:p>
          <a:p>
            <a:pPr marL="109537" indent="0">
              <a:buNone/>
            </a:pPr>
            <a:endParaRPr lang="hr-HR" dirty="0"/>
          </a:p>
          <a:p>
            <a:pPr marL="109537" indent="0">
              <a:buNone/>
            </a:pPr>
            <a:endParaRPr lang="hr-HR" dirty="0" smtClean="0"/>
          </a:p>
          <a:p>
            <a:pPr marL="109537" indent="0">
              <a:buNone/>
            </a:pPr>
            <a:endParaRPr lang="hr-HR" dirty="0"/>
          </a:p>
          <a:p>
            <a:pPr marL="109537" indent="0">
              <a:buNone/>
            </a:pPr>
            <a:endParaRPr lang="hr-HR" dirty="0" smtClean="0"/>
          </a:p>
          <a:p>
            <a:pPr marL="109537" indent="0">
              <a:buNone/>
            </a:pPr>
            <a:endParaRPr lang="hr-HR" dirty="0" smtClean="0"/>
          </a:p>
          <a:p>
            <a:pPr marL="109537" indent="0">
              <a:buNone/>
            </a:pPr>
            <a:endParaRPr lang="hr-HR" dirty="0"/>
          </a:p>
          <a:p>
            <a:pPr marL="109537" indent="0">
              <a:buNone/>
            </a:pPr>
            <a:endParaRPr lang="hr-HR" dirty="0"/>
          </a:p>
          <a:p>
            <a:pPr marL="109537" indent="0">
              <a:buNone/>
            </a:pPr>
            <a:endParaRPr lang="hr-HR" dirty="0" smtClean="0"/>
          </a:p>
          <a:p>
            <a:pPr marL="109537" indent="0" algn="ctr">
              <a:buNone/>
            </a:pPr>
            <a:r>
              <a:rPr lang="hr-HR" sz="4800" dirty="0" smtClean="0"/>
              <a:t>KAZNA ZATVORA DO 3 GODINE</a:t>
            </a:r>
            <a:endParaRPr lang="hr-HR" sz="4800" dirty="0"/>
          </a:p>
          <a:p>
            <a:pPr marL="109537" indent="0">
              <a:buNone/>
            </a:pPr>
            <a:endParaRPr lang="hr-HR" sz="4800" dirty="0" smtClean="0"/>
          </a:p>
          <a:p>
            <a:pPr marL="109537" indent="0">
              <a:buNone/>
            </a:pPr>
            <a:r>
              <a:rPr lang="vi-VN" sz="4400" dirty="0" smtClean="0"/>
              <a:t>Tko </a:t>
            </a:r>
            <a:r>
              <a:rPr lang="vi-VN" sz="4400" dirty="0"/>
              <a:t>protivno propisima kojima se uređuju autorsko i srodna prava reproducira, preradi, distribuira, skladišti ili poduzima druge radnje radi distribucije ili priopći javnosti na bilo koji način tuđe autorsko djelo ili dopusti da se to učini i na taj način pribavi imovinsku korist ili prouzroči </a:t>
            </a:r>
            <a:r>
              <a:rPr lang="vi-VN" sz="4400" dirty="0" smtClean="0"/>
              <a:t>štetu</a:t>
            </a:r>
            <a:endParaRPr lang="vi-VN" sz="4400" dirty="0"/>
          </a:p>
          <a:p>
            <a:pPr marL="109537" indent="0">
              <a:buNone/>
            </a:pPr>
            <a:endParaRPr lang="vi-VN" sz="4400" dirty="0"/>
          </a:p>
          <a:p>
            <a:pPr marL="109537" indent="0">
              <a:buNone/>
            </a:pPr>
            <a:endParaRPr lang="vi-VN" sz="4400" dirty="0"/>
          </a:p>
          <a:p>
            <a:pPr marL="109537" indent="0">
              <a:buNone/>
            </a:pPr>
            <a:r>
              <a:rPr lang="hr-HR" sz="4400" dirty="0" smtClean="0"/>
              <a:t>T</a:t>
            </a:r>
            <a:r>
              <a:rPr lang="vi-VN" sz="4400" dirty="0" smtClean="0"/>
              <a:t>ko </a:t>
            </a:r>
            <a:r>
              <a:rPr lang="vi-VN" sz="4400" dirty="0"/>
              <a:t>protivno propisima kojima se uređuje autorsko i srodna prava fiksira tuđu nefiksiranu izvedbu umjetnika izvođača, reproducira, preradi, distribuira, skladišti ili poduzima druge radnje radi distribucije tuđe fiksirane izvedbe umjetnika izvođača ili priopći javnosti na bilo koji način tuđu fiksiranu ili nefiksiranu izvedbu umjetnika izvođača ili dopusti da se to učini i na taj način pribavi znatnu imovinsku korist ili prouzroči znatnu </a:t>
            </a:r>
            <a:r>
              <a:rPr lang="vi-VN" sz="4400" dirty="0" smtClean="0"/>
              <a:t>štetu</a:t>
            </a:r>
            <a:endParaRPr lang="vi-VN" sz="4400" dirty="0"/>
          </a:p>
          <a:p>
            <a:pPr marL="109537" indent="0">
              <a:buNone/>
            </a:pPr>
            <a:endParaRPr lang="vi-VN" sz="4400" dirty="0"/>
          </a:p>
          <a:p>
            <a:pPr marL="109537" indent="0">
              <a:buNone/>
            </a:pPr>
            <a:r>
              <a:rPr lang="hr-HR" sz="4400" dirty="0"/>
              <a:t>T</a:t>
            </a:r>
            <a:r>
              <a:rPr lang="vi-VN" sz="4400" dirty="0" smtClean="0"/>
              <a:t>ko </a:t>
            </a:r>
            <a:r>
              <a:rPr lang="vi-VN" sz="4400" dirty="0"/>
              <a:t>protivno propisima kojima se uređuju autorsko i srodna prava osujećuje tehničke mjere za zaštitu prava autora i umjetnika izvođača ili ukloni ili preinači podatke o upravljanju tim pravima i na taj način pribavi znatnu imovinsku korist ili prouzroči znatnu </a:t>
            </a:r>
            <a:r>
              <a:rPr lang="vi-VN" sz="4400" dirty="0" smtClean="0"/>
              <a:t>štetu</a:t>
            </a:r>
            <a:endParaRPr lang="vi-VN" sz="4400" dirty="0"/>
          </a:p>
          <a:p>
            <a:pPr marL="109537" indent="0">
              <a:buNone/>
            </a:pPr>
            <a:r>
              <a:rPr lang="vi-VN" sz="4400" dirty="0" smtClean="0"/>
              <a:t>Za </a:t>
            </a:r>
            <a:r>
              <a:rPr lang="vi-VN" sz="4400" dirty="0"/>
              <a:t>pokušaj kaznenog djela </a:t>
            </a:r>
            <a:r>
              <a:rPr lang="vi-VN" sz="4400" dirty="0" smtClean="0"/>
              <a:t>počinitelj </a:t>
            </a:r>
            <a:r>
              <a:rPr lang="vi-VN" sz="4400" dirty="0"/>
              <a:t>će se </a:t>
            </a:r>
            <a:r>
              <a:rPr lang="vi-VN" sz="4400" dirty="0" smtClean="0"/>
              <a:t>kazniti</a:t>
            </a:r>
            <a:endParaRPr lang="vi-VN" sz="4400" dirty="0"/>
          </a:p>
          <a:p>
            <a:pPr marL="109537" indent="0">
              <a:buNone/>
            </a:pPr>
            <a:r>
              <a:rPr lang="vi-VN" sz="4400" dirty="0" smtClean="0"/>
              <a:t>Predmeti </a:t>
            </a:r>
            <a:r>
              <a:rPr lang="vi-VN" sz="4400" dirty="0"/>
              <a:t>koji su bili namijenjeni ili uporabljeni za počinjenje kaznenog djela </a:t>
            </a:r>
            <a:r>
              <a:rPr lang="vi-VN" sz="4400" dirty="0" smtClean="0"/>
              <a:t>će </a:t>
            </a:r>
            <a:r>
              <a:rPr lang="vi-VN" sz="4400" dirty="0"/>
              <a:t>se oduzeti, a predmeti koji su nastali počinjenjem tih kaznenih djela će se uništiti osim ako onaj čije je pravo povrijeđeno zatraži njihovu predaju uz naknadu koja ne može biti viša od troškova njihove proizvodnje. Naknada je prihod državnog proračuna i koristit će se za suzbijanje kaznenih djela protiv intelektualnog </a:t>
            </a:r>
            <a:r>
              <a:rPr lang="vi-VN" sz="4400" dirty="0" smtClean="0"/>
              <a:t>vlasništva</a:t>
            </a:r>
            <a:endParaRPr lang="vi-VN" sz="4400" dirty="0"/>
          </a:p>
          <a:p>
            <a:pPr marL="109537" indent="0">
              <a:buNone/>
            </a:pPr>
            <a:endParaRPr lang="vi-VN" sz="4400" dirty="0"/>
          </a:p>
          <a:p>
            <a:pPr marL="109537" indent="0">
              <a:buNone/>
            </a:pPr>
            <a:endParaRPr lang="hr-HR" sz="4400"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Kaznena djela</a:t>
            </a:r>
            <a:br>
              <a:rPr lang="hr-HR" dirty="0" smtClean="0"/>
            </a:br>
            <a:r>
              <a:rPr lang="hr-HR" dirty="0" smtClean="0"/>
              <a:t>-vrste-</a:t>
            </a:r>
            <a:endParaRPr lang="hr-HR" dirty="0"/>
          </a:p>
        </p:txBody>
      </p:sp>
      <p:sp>
        <p:nvSpPr>
          <p:cNvPr id="5" name="Rounded Rectangle 4"/>
          <p:cNvSpPr/>
          <p:nvPr/>
        </p:nvSpPr>
        <p:spPr>
          <a:xfrm>
            <a:off x="2685298" y="1628800"/>
            <a:ext cx="4104456"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000" dirty="0" smtClean="0"/>
              <a:t>NEDOZVOLJENA UPORABA AUTORSKOG DJELA ILI IZVEDEBE UMJETNIKA IZVOĐAČA</a:t>
            </a:r>
            <a:endParaRPr lang="hr-HR" sz="1000" dirty="0"/>
          </a:p>
        </p:txBody>
      </p:sp>
      <p:sp>
        <p:nvSpPr>
          <p:cNvPr id="6" name="Down Arrow 5"/>
          <p:cNvSpPr/>
          <p:nvPr/>
        </p:nvSpPr>
        <p:spPr>
          <a:xfrm>
            <a:off x="4506280" y="2276872"/>
            <a:ext cx="216024" cy="288032"/>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003557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marL="109537" indent="0">
              <a:buNone/>
            </a:pPr>
            <a:endParaRPr lang="hr-HR" dirty="0" smtClean="0"/>
          </a:p>
          <a:p>
            <a:pPr marL="109537" indent="0">
              <a:buNone/>
            </a:pPr>
            <a:endParaRPr lang="hr-HR" dirty="0"/>
          </a:p>
          <a:p>
            <a:pPr marL="109537" indent="0">
              <a:buNone/>
            </a:pPr>
            <a:endParaRPr lang="hr-HR" dirty="0" smtClean="0"/>
          </a:p>
          <a:p>
            <a:pPr marL="109537" indent="0">
              <a:buNone/>
            </a:pPr>
            <a:endParaRPr lang="hr-HR" dirty="0"/>
          </a:p>
          <a:p>
            <a:pPr marL="109537" indent="0">
              <a:buNone/>
            </a:pPr>
            <a:endParaRPr lang="hr-HR" dirty="0" smtClean="0"/>
          </a:p>
          <a:p>
            <a:pPr marL="109537" indent="0">
              <a:buNone/>
            </a:pPr>
            <a:endParaRPr lang="hr-HR" dirty="0"/>
          </a:p>
          <a:p>
            <a:pPr marL="109537" indent="0">
              <a:buNone/>
            </a:pPr>
            <a:endParaRPr lang="hr-HR" dirty="0" smtClean="0"/>
          </a:p>
          <a:p>
            <a:pPr marL="109537" indent="0" algn="ctr">
              <a:buNone/>
            </a:pPr>
            <a:r>
              <a:rPr lang="hr-HR" sz="4800" dirty="0" smtClean="0"/>
              <a:t>KAZNA ZATVORA DO JEDNE GODINE</a:t>
            </a:r>
          </a:p>
          <a:p>
            <a:pPr marL="109537" indent="0" algn="ctr">
              <a:buNone/>
            </a:pPr>
            <a:endParaRPr lang="hr-HR" sz="4800" dirty="0" smtClean="0"/>
          </a:p>
          <a:p>
            <a:pPr marL="109537" indent="0">
              <a:buNone/>
            </a:pPr>
            <a:r>
              <a:rPr lang="vi-VN" sz="4000" dirty="0" smtClean="0"/>
              <a:t>Tko </a:t>
            </a:r>
            <a:r>
              <a:rPr lang="vi-VN" sz="4000" dirty="0"/>
              <a:t>protivno propisima kojima se uređuju autorsko i srodna prava reproducira, distribuira, skladišti ili poduzima druge radnje radi distribucije, ili stavi na raspolaganje javnosti tuđi fonogram ili dopusti da se to učini i na taj način pribavi znatnu imovinsku korist ili prouzroči znatnu </a:t>
            </a:r>
            <a:r>
              <a:rPr lang="vi-VN" sz="4000" dirty="0" smtClean="0"/>
              <a:t>štetu</a:t>
            </a:r>
            <a:endParaRPr lang="vi-VN" sz="4000" dirty="0"/>
          </a:p>
          <a:p>
            <a:pPr marL="109537" indent="0">
              <a:buNone/>
            </a:pPr>
            <a:endParaRPr lang="vi-VN" sz="4000" dirty="0"/>
          </a:p>
          <a:p>
            <a:pPr marL="109537" indent="0">
              <a:buNone/>
            </a:pPr>
            <a:endParaRPr lang="vi-VN" sz="4000" dirty="0"/>
          </a:p>
          <a:p>
            <a:pPr marL="109537" indent="0">
              <a:buNone/>
            </a:pPr>
            <a:r>
              <a:rPr lang="hr-HR" sz="4000" dirty="0" smtClean="0"/>
              <a:t>T</a:t>
            </a:r>
            <a:r>
              <a:rPr lang="vi-VN" sz="4000" dirty="0" smtClean="0"/>
              <a:t>ko </a:t>
            </a:r>
            <a:r>
              <a:rPr lang="vi-VN" sz="4000" dirty="0"/>
              <a:t>protivno propisima kojima se uređuju autorsko i srodna prava reproducira, distribuira, skladišti ili poduzima druge radnje radi distribucije, ili javno prikaže ili stavi na raspolaganje javnosti tuđi videogram ili dopusti da se to učini i na taj način pribavi znatnu imovinsku korist ili prouzroči znatnu </a:t>
            </a:r>
            <a:r>
              <a:rPr lang="vi-VN" sz="4000" dirty="0" smtClean="0"/>
              <a:t>štetu</a:t>
            </a:r>
            <a:endParaRPr lang="vi-VN" sz="4000" dirty="0"/>
          </a:p>
          <a:p>
            <a:pPr marL="109537" indent="0">
              <a:buNone/>
            </a:pPr>
            <a:endParaRPr lang="vi-VN" sz="4000" dirty="0"/>
          </a:p>
          <a:p>
            <a:pPr marL="109537" indent="0">
              <a:buNone/>
            </a:pPr>
            <a:r>
              <a:rPr lang="hr-HR" sz="4000" dirty="0"/>
              <a:t>T</a:t>
            </a:r>
            <a:r>
              <a:rPr lang="vi-VN" sz="4000" dirty="0" smtClean="0"/>
              <a:t>ko </a:t>
            </a:r>
            <a:r>
              <a:rPr lang="vi-VN" sz="4000" dirty="0"/>
              <a:t>protivno propisima kojima se uređuju autorsko i srodna prava reemitira tuđe emitiranje, ili javno priopći tuđe emitiranje uz plaćanje ulaznica ili stavi na raspolaganje javnosti tuđe emitiranje ili dopusti da se to učini i na taj način pribavi znatnu imovinsku korist ili prouzroči znatnu </a:t>
            </a:r>
            <a:r>
              <a:rPr lang="vi-VN" sz="4000" dirty="0" smtClean="0"/>
              <a:t>štetu</a:t>
            </a:r>
            <a:endParaRPr lang="vi-VN" sz="4000" dirty="0"/>
          </a:p>
          <a:p>
            <a:pPr marL="109537" indent="0">
              <a:buNone/>
            </a:pPr>
            <a:endParaRPr lang="vi-VN" sz="4000" dirty="0"/>
          </a:p>
          <a:p>
            <a:pPr marL="109537" indent="0">
              <a:buNone/>
            </a:pPr>
            <a:r>
              <a:rPr lang="hr-HR" sz="4000" dirty="0"/>
              <a:t>T</a:t>
            </a:r>
            <a:r>
              <a:rPr lang="vi-VN" sz="4000" dirty="0" smtClean="0"/>
              <a:t>ko </a:t>
            </a:r>
            <a:r>
              <a:rPr lang="vi-VN" sz="4000" dirty="0"/>
              <a:t>protivno propisima kojima se uređuju autorsko i srodna prava osujećuje tehničke mjere za zaštitu srodnih prava proizvođača fonograma, videograma ili organizacija za radiodifuziju ili ukloni ili preinači podatke o upravljanju tim pravima ili dopusti da se to učini i na taj način pribavi znatnu imovinsku korist ili prouzroči znatnu </a:t>
            </a:r>
            <a:r>
              <a:rPr lang="vi-VN" sz="4000" dirty="0" smtClean="0"/>
              <a:t>štetu</a:t>
            </a:r>
            <a:endParaRPr lang="vi-VN" sz="4000" dirty="0"/>
          </a:p>
          <a:p>
            <a:pPr marL="109537" indent="0">
              <a:buNone/>
            </a:pPr>
            <a:endParaRPr lang="vi-VN" sz="4000" dirty="0"/>
          </a:p>
          <a:p>
            <a:pPr marL="109537" indent="0">
              <a:buNone/>
            </a:pPr>
            <a:r>
              <a:rPr lang="vi-VN" sz="4000" dirty="0" smtClean="0"/>
              <a:t>Za </a:t>
            </a:r>
            <a:r>
              <a:rPr lang="vi-VN" sz="4000" dirty="0"/>
              <a:t>pokušaj kaznenog djela </a:t>
            </a:r>
            <a:r>
              <a:rPr lang="vi-VN" sz="4000" dirty="0" smtClean="0"/>
              <a:t>počinitelj </a:t>
            </a:r>
            <a:r>
              <a:rPr lang="vi-VN" sz="4000" dirty="0"/>
              <a:t>će se </a:t>
            </a:r>
            <a:r>
              <a:rPr lang="vi-VN" sz="4000" dirty="0" smtClean="0"/>
              <a:t>kazniti</a:t>
            </a:r>
            <a:endParaRPr lang="vi-VN" sz="4000" dirty="0"/>
          </a:p>
          <a:p>
            <a:pPr marL="109537" indent="0">
              <a:buNone/>
            </a:pPr>
            <a:r>
              <a:rPr lang="vi-VN" sz="4000" dirty="0" smtClean="0"/>
              <a:t>Predmeti </a:t>
            </a:r>
            <a:r>
              <a:rPr lang="vi-VN" sz="4000" dirty="0"/>
              <a:t>koji su bili namijenjeni ili uporabljeni za počinjenje kaznenog djela </a:t>
            </a:r>
            <a:r>
              <a:rPr lang="vi-VN" sz="4000" dirty="0" smtClean="0"/>
              <a:t>će </a:t>
            </a:r>
            <a:r>
              <a:rPr lang="vi-VN" sz="4000" dirty="0"/>
              <a:t>se oduzeti, a predmeti koji su nastali počinjenjem tih kaznenih djela će se uništiti osim ako onaj čije je pravo povrijeđeno zatraži njihovu predaju uz naknadu koja ne može biti viša od troškova njihove proizvodnje. Naknada je prihod državnog proračuna i koristit će se za suzbijanje kaznenih djela protiv intelektualnog </a:t>
            </a:r>
            <a:r>
              <a:rPr lang="vi-VN" sz="4000" dirty="0" smtClean="0"/>
              <a:t>vlasništva</a:t>
            </a:r>
            <a:endParaRPr lang="vi-VN" sz="4000" dirty="0"/>
          </a:p>
          <a:p>
            <a:pPr marL="109537" indent="0">
              <a:buNone/>
            </a:pPr>
            <a:endParaRPr lang="vi-VN" sz="4000" dirty="0"/>
          </a:p>
          <a:p>
            <a:pPr marL="109537" indent="0">
              <a:buNone/>
            </a:pPr>
            <a:endParaRPr lang="hr-HR" sz="4000" dirty="0" smtClean="0"/>
          </a:p>
          <a:p>
            <a:pPr marL="109537" indent="0">
              <a:buNone/>
            </a:pPr>
            <a:endParaRPr lang="hr-HR" sz="4000"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Kaznena djela</a:t>
            </a:r>
            <a:br>
              <a:rPr lang="hr-HR" dirty="0" smtClean="0"/>
            </a:br>
            <a:r>
              <a:rPr lang="hr-HR" dirty="0" smtClean="0"/>
              <a:t>-vrste-</a:t>
            </a:r>
            <a:endParaRPr lang="hr-HR" dirty="0"/>
          </a:p>
        </p:txBody>
      </p:sp>
      <p:sp>
        <p:nvSpPr>
          <p:cNvPr id="5" name="Rounded Rectangle 4"/>
          <p:cNvSpPr/>
          <p:nvPr/>
        </p:nvSpPr>
        <p:spPr>
          <a:xfrm>
            <a:off x="3059832" y="1475121"/>
            <a:ext cx="33843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buNone/>
            </a:pPr>
            <a:endParaRPr lang="hr-HR" dirty="0" smtClean="0"/>
          </a:p>
          <a:p>
            <a:pPr marL="109537" indent="0">
              <a:buNone/>
            </a:pPr>
            <a:r>
              <a:rPr lang="vi-VN" sz="1000" dirty="0" smtClean="0"/>
              <a:t>POVREDA DRUGIH AUTORSKOM SRODNIH PRAVA</a:t>
            </a:r>
          </a:p>
          <a:p>
            <a:pPr marL="109537" indent="0">
              <a:buNone/>
            </a:pPr>
            <a:endParaRPr lang="vi-VN" sz="1200" dirty="0" smtClean="0"/>
          </a:p>
          <a:p>
            <a:pPr algn="ctr"/>
            <a:endParaRPr lang="hr-HR" dirty="0"/>
          </a:p>
        </p:txBody>
      </p:sp>
      <p:sp>
        <p:nvSpPr>
          <p:cNvPr id="6" name="Down Arrow 5"/>
          <p:cNvSpPr/>
          <p:nvPr/>
        </p:nvSpPr>
        <p:spPr>
          <a:xfrm>
            <a:off x="4572000" y="2195215"/>
            <a:ext cx="242316" cy="180020"/>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bg1"/>
              </a:solidFill>
            </a:endParaRPr>
          </a:p>
        </p:txBody>
      </p:sp>
    </p:spTree>
    <p:extLst>
      <p:ext uri="{BB962C8B-B14F-4D97-AF65-F5344CB8AC3E}">
        <p14:creationId xmlns:p14="http://schemas.microsoft.com/office/powerpoint/2010/main" val="2852118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marL="109537" indent="0">
              <a:buNone/>
            </a:pPr>
            <a:endParaRPr lang="hr-HR" dirty="0" smtClean="0"/>
          </a:p>
          <a:p>
            <a:pPr marL="109537" indent="0">
              <a:buNone/>
            </a:pPr>
            <a:endParaRPr lang="vi-VN" dirty="0"/>
          </a:p>
          <a:p>
            <a:pPr marL="109537" indent="0">
              <a:buNone/>
            </a:pPr>
            <a:endParaRPr lang="hr-HR" dirty="0"/>
          </a:p>
          <a:p>
            <a:pPr marL="109537" indent="0">
              <a:buNone/>
            </a:pPr>
            <a:endParaRPr lang="hr-HR" dirty="0" smtClean="0"/>
          </a:p>
          <a:p>
            <a:pPr marL="109537" indent="0">
              <a:buNone/>
            </a:pPr>
            <a:endParaRPr lang="hr-HR" dirty="0"/>
          </a:p>
          <a:p>
            <a:pPr marL="109537" indent="0">
              <a:buNone/>
            </a:pPr>
            <a:r>
              <a:rPr lang="vi-VN" sz="4800" dirty="0" smtClean="0"/>
              <a:t>Tko </a:t>
            </a:r>
            <a:r>
              <a:rPr lang="vi-VN" sz="4800" dirty="0"/>
              <a:t>neovlašteno podnese prijavu za registraciju patenta ili u njoj protivno propisima o zaštiti patenta ne navede ili lažno navede izumitelja ili neovlašteno učini dostupnim javnosti izum prije nego što je on zakonito objavljen </a:t>
            </a:r>
            <a:r>
              <a:rPr lang="vi-VN" sz="4800" dirty="0" smtClean="0"/>
              <a:t>javnosti</a:t>
            </a:r>
            <a:endParaRPr lang="hr-HR" sz="4800" dirty="0" smtClean="0"/>
          </a:p>
          <a:p>
            <a:pPr marL="109537" indent="0" algn="ctr">
              <a:buNone/>
            </a:pPr>
            <a:endParaRPr lang="hr-HR" sz="4800" dirty="0"/>
          </a:p>
          <a:p>
            <a:pPr marL="109537" indent="0" algn="ctr">
              <a:buNone/>
            </a:pPr>
            <a:r>
              <a:rPr lang="hr-HR" sz="4000" dirty="0" smtClean="0"/>
              <a:t>KAZNA </a:t>
            </a:r>
            <a:r>
              <a:rPr lang="hr-HR" sz="4000" dirty="0"/>
              <a:t>ZATVORA DO JEDNE GODINE</a:t>
            </a:r>
          </a:p>
          <a:p>
            <a:pPr marL="109537" indent="0" algn="ctr">
              <a:buNone/>
            </a:pPr>
            <a:r>
              <a:rPr lang="hr-HR" sz="4000" dirty="0">
                <a:solidFill>
                  <a:schemeClr val="accent2">
                    <a:lumMod val="75000"/>
                  </a:schemeClr>
                </a:solidFill>
              </a:rPr>
              <a:t>PROGONI  SE PO PRIJEDLOGU OŠTEĆENIKA ILI DRUGE ZAINTERESIRANE OSOBE</a:t>
            </a:r>
          </a:p>
          <a:p>
            <a:pPr marL="109537" indent="0">
              <a:buNone/>
            </a:pPr>
            <a:r>
              <a:rPr lang="hr-HR" sz="4000" dirty="0" smtClean="0"/>
              <a:t>	</a:t>
            </a:r>
            <a:r>
              <a:rPr lang="hr-HR" sz="4000" dirty="0"/>
              <a:t> </a:t>
            </a:r>
            <a:r>
              <a:rPr lang="hr-HR" sz="4000" dirty="0" smtClean="0"/>
              <a:t>                     PREDMETI </a:t>
            </a:r>
            <a:r>
              <a:rPr lang="hr-HR" sz="4000" dirty="0"/>
              <a:t>KOJI SU NASTALI POČINJNJEM KAZNENOG DJELA  ĆE SE ODUZETI</a:t>
            </a:r>
          </a:p>
          <a:p>
            <a:pPr marL="109537" indent="0">
              <a:buNone/>
            </a:pPr>
            <a:endParaRPr lang="hr-HR" sz="4000" dirty="0" smtClean="0"/>
          </a:p>
          <a:p>
            <a:pPr marL="109537" indent="0">
              <a:buNone/>
            </a:pPr>
            <a:endParaRPr lang="hr-HR" dirty="0"/>
          </a:p>
          <a:p>
            <a:pPr marL="109537" indent="0">
              <a:buNone/>
            </a:pPr>
            <a:endParaRPr lang="vi-VN" dirty="0"/>
          </a:p>
          <a:p>
            <a:pPr marL="109537" indent="0">
              <a:buNone/>
            </a:pPr>
            <a:r>
              <a:rPr lang="hr-HR" sz="4800" dirty="0"/>
              <a:t>T</a:t>
            </a:r>
            <a:r>
              <a:rPr lang="vi-VN" sz="4800" dirty="0" smtClean="0"/>
              <a:t>ko </a:t>
            </a:r>
            <a:r>
              <a:rPr lang="vi-VN" sz="4800" dirty="0"/>
              <a:t>protivno propisima o zaštiti patenta izrađuje, nudi na prodaju, prodaje, rabi, izvozi, uvozi, ili skladišti u te svrhe proizvod izrađen prema izumu koji je zaštićen patentom ili svjedodžbom o dodatnoj zaštiti ili primjenjuje ili nudi primjenu postupka koji je predmet zaštićenog izuma ili nudi na prodaju, prodaje, rabi, izvozi, uvozi ili skladišti u te svrhe proizvod koji je izravno dobiven postupkom koji je predmet izuma i na taj način pribavi znatnu imovinsku korist ili prouzroči znatnu </a:t>
            </a:r>
            <a:r>
              <a:rPr lang="vi-VN" sz="4800" dirty="0" smtClean="0"/>
              <a:t>štetu</a:t>
            </a:r>
            <a:endParaRPr lang="hr-HR" sz="4800" dirty="0" smtClean="0"/>
          </a:p>
          <a:p>
            <a:pPr marL="109537" indent="0">
              <a:buNone/>
            </a:pPr>
            <a:endParaRPr lang="hr-HR" sz="4800" dirty="0" smtClean="0"/>
          </a:p>
          <a:p>
            <a:pPr marL="109537" indent="0">
              <a:buNone/>
            </a:pPr>
            <a:endParaRPr lang="hr-HR" sz="4800" dirty="0"/>
          </a:p>
          <a:p>
            <a:pPr marL="109537" indent="0">
              <a:buNone/>
            </a:pPr>
            <a:endParaRPr lang="hr-HR" dirty="0" smtClean="0"/>
          </a:p>
          <a:p>
            <a:pPr marL="109537" indent="0">
              <a:buNone/>
            </a:pPr>
            <a:endParaRPr lang="vi-VN" dirty="0"/>
          </a:p>
          <a:p>
            <a:pPr marL="109537" indent="0" algn="ctr">
              <a:buNone/>
            </a:pPr>
            <a:r>
              <a:rPr lang="pl-PL" sz="4000" dirty="0"/>
              <a:t>KAZNA ZATVORA DO TRI GODINE </a:t>
            </a:r>
            <a:endParaRPr lang="pl-PL" sz="4000" dirty="0" smtClean="0"/>
          </a:p>
          <a:p>
            <a:pPr marL="109537" indent="0" algn="ctr">
              <a:buNone/>
            </a:pPr>
            <a:r>
              <a:rPr lang="pl-PL" sz="4000" dirty="0" smtClean="0"/>
              <a:t>ZA POKUŠAJ ĆE SE KAZNITI</a:t>
            </a:r>
          </a:p>
          <a:p>
            <a:pPr marL="109537" indent="0" algn="ctr">
              <a:buNone/>
            </a:pPr>
            <a:endParaRPr lang="pl-PL" sz="4000" dirty="0"/>
          </a:p>
          <a:p>
            <a:pPr marL="109537" indent="0" algn="ctr">
              <a:buNone/>
            </a:pPr>
            <a:r>
              <a:rPr lang="pl-PL" sz="4000" dirty="0" smtClean="0"/>
              <a:t>ODUZIMANJE PREDMETA NAMIJENJENIH /UPORABLJENIH ZA POČINJENJE KAZNENOG DJELA</a:t>
            </a:r>
          </a:p>
          <a:p>
            <a:pPr marL="109537" indent="0" algn="ctr">
              <a:buNone/>
            </a:pPr>
            <a:r>
              <a:rPr lang="pl-PL" sz="4000" dirty="0" smtClean="0"/>
              <a:t>PREDMETI KOJI SU NASTALI  POČINJNJEM  KAZNENOG DJELA  ĆE SE ODUZETI</a:t>
            </a:r>
            <a:endParaRPr lang="pl-PL" sz="4000" dirty="0"/>
          </a:p>
          <a:p>
            <a:pPr marL="109537" indent="0" algn="ctr">
              <a:buNone/>
            </a:pPr>
            <a:endParaRPr lang="vi-VN" sz="4000" dirty="0"/>
          </a:p>
          <a:p>
            <a:pPr marL="109537" indent="0">
              <a:buNone/>
            </a:pPr>
            <a:endParaRPr lang="vi-VN" sz="4000" dirty="0"/>
          </a:p>
          <a:p>
            <a:pPr marL="109537" indent="0">
              <a:buNone/>
            </a:pPr>
            <a:r>
              <a:rPr lang="vi-VN" dirty="0" smtClean="0"/>
              <a:t>.</a:t>
            </a:r>
            <a:endParaRPr lang="vi-VN" dirty="0"/>
          </a:p>
          <a:p>
            <a:pPr marL="109537" indent="0">
              <a:buNone/>
            </a:pPr>
            <a:endParaRPr lang="vi-VN" dirty="0"/>
          </a:p>
          <a:p>
            <a:pPr marL="109537" indent="0">
              <a:buNone/>
            </a:pPr>
            <a:endParaRPr lang="hr-HR"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Kaznena djela</a:t>
            </a:r>
            <a:br>
              <a:rPr lang="hr-HR" dirty="0" smtClean="0"/>
            </a:br>
            <a:r>
              <a:rPr lang="hr-HR" dirty="0" smtClean="0"/>
              <a:t>-vrste-</a:t>
            </a:r>
            <a:endParaRPr lang="hr-HR" dirty="0"/>
          </a:p>
        </p:txBody>
      </p:sp>
      <p:sp>
        <p:nvSpPr>
          <p:cNvPr id="4" name="Rounded Rectangle 3"/>
          <p:cNvSpPr/>
          <p:nvPr/>
        </p:nvSpPr>
        <p:spPr>
          <a:xfrm>
            <a:off x="3190702" y="1484784"/>
            <a:ext cx="2664296"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000" dirty="0" smtClean="0"/>
              <a:t>POVREDA PRAVA NA IZUM</a:t>
            </a:r>
            <a:endParaRPr lang="hr-HR" sz="1000" dirty="0"/>
          </a:p>
        </p:txBody>
      </p:sp>
      <p:sp>
        <p:nvSpPr>
          <p:cNvPr id="5" name="Down Arrow 4"/>
          <p:cNvSpPr/>
          <p:nvPr/>
        </p:nvSpPr>
        <p:spPr>
          <a:xfrm>
            <a:off x="4314800" y="2511299"/>
            <a:ext cx="242316" cy="288032"/>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6" name="Down Arrow 5"/>
          <p:cNvSpPr/>
          <p:nvPr/>
        </p:nvSpPr>
        <p:spPr>
          <a:xfrm>
            <a:off x="4373978" y="4831893"/>
            <a:ext cx="297744" cy="360040"/>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620690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marL="109537" indent="0">
              <a:buNone/>
            </a:pPr>
            <a:endParaRPr lang="hr-HR" dirty="0" smtClean="0"/>
          </a:p>
          <a:p>
            <a:pPr marL="109537" indent="0">
              <a:buNone/>
            </a:pPr>
            <a:endParaRPr lang="hr-HR" dirty="0"/>
          </a:p>
          <a:p>
            <a:pPr marL="109537" indent="0">
              <a:buNone/>
            </a:pPr>
            <a:endParaRPr lang="hr-HR" dirty="0" smtClean="0"/>
          </a:p>
          <a:p>
            <a:pPr marL="109537" indent="0">
              <a:buNone/>
            </a:pPr>
            <a:endParaRPr lang="hr-HR" dirty="0"/>
          </a:p>
          <a:p>
            <a:pPr marL="109537" indent="0">
              <a:buNone/>
            </a:pPr>
            <a:endParaRPr lang="hr-HR" dirty="0" smtClean="0"/>
          </a:p>
          <a:p>
            <a:pPr marL="109537" indent="0">
              <a:buNone/>
            </a:pPr>
            <a:endParaRPr lang="hr-HR" dirty="0"/>
          </a:p>
          <a:p>
            <a:pPr marL="109537" indent="0" algn="ctr">
              <a:buNone/>
            </a:pPr>
            <a:r>
              <a:rPr lang="hr-HR" sz="2500" dirty="0" smtClean="0"/>
              <a:t>KAZNA ZATVORA DO TRI GODINE</a:t>
            </a:r>
          </a:p>
          <a:p>
            <a:pPr marL="109537" indent="0">
              <a:buNone/>
            </a:pPr>
            <a:endParaRPr lang="hr-HR" sz="2500" dirty="0"/>
          </a:p>
          <a:p>
            <a:pPr marL="109537" indent="0">
              <a:buNone/>
            </a:pPr>
            <a:r>
              <a:rPr lang="hr-HR" dirty="0" smtClean="0"/>
              <a:t>Tko </a:t>
            </a:r>
            <a:r>
              <a:rPr lang="hr-HR" dirty="0"/>
              <a:t>protivno propisima o zaštiti žiga u trgovačkom prometu rabi znak koji je istovjetan sa zaštićenim žigom u odnosu na proizvode ili usluge koje su istovjetne s onima za koje je žig registriran ili znak koji je istovjetan ili sličan zaštićenom žigu u odnosu na proizvode ili usluge koji su istovjetni ili slični s onima za koje je žig registriran, ističući znak na proizvodima ili njihovim pakiranjima, nudeći ili stavljajući na tržište ili skladišteći u te svrhe proizvod pod tim znakom ili nudeći ili pružajući usluge pod tim znakom ili uvozeći ili izvozeći proizvode obilježene tim znakom ili rabeći znak na poslovnim proizvodima i u reklamiranju, čime javnost može biti dovedena u zabludu o podrijetlu proizvoda i usluga, i na taj način pribavi znatnu imovinsku korist ili prouzroči znatnu </a:t>
            </a:r>
            <a:r>
              <a:rPr lang="hr-HR" dirty="0" smtClean="0"/>
              <a:t>štetu</a:t>
            </a:r>
            <a:endParaRPr lang="hr-HR" dirty="0"/>
          </a:p>
          <a:p>
            <a:pPr marL="109537" indent="0">
              <a:buNone/>
            </a:pPr>
            <a:endParaRPr lang="hr-HR" dirty="0"/>
          </a:p>
          <a:p>
            <a:pPr marL="109537" indent="0">
              <a:buNone/>
            </a:pPr>
            <a:r>
              <a:rPr lang="hr-HR" dirty="0" smtClean="0"/>
              <a:t>Za </a:t>
            </a:r>
            <a:r>
              <a:rPr lang="hr-HR" dirty="0"/>
              <a:t>pokušaj kaznenog </a:t>
            </a:r>
            <a:r>
              <a:rPr lang="hr-HR" dirty="0" smtClean="0"/>
              <a:t>počinitelj </a:t>
            </a:r>
            <a:r>
              <a:rPr lang="hr-HR" dirty="0"/>
              <a:t>će se </a:t>
            </a:r>
            <a:r>
              <a:rPr lang="hr-HR" dirty="0" smtClean="0"/>
              <a:t>kazniti</a:t>
            </a:r>
            <a:endParaRPr lang="hr-HR" dirty="0"/>
          </a:p>
          <a:p>
            <a:pPr marL="109537" indent="0">
              <a:buNone/>
            </a:pPr>
            <a:endParaRPr lang="hr-HR" dirty="0"/>
          </a:p>
          <a:p>
            <a:pPr marL="109537" indent="0">
              <a:buNone/>
            </a:pPr>
            <a:r>
              <a:rPr lang="hr-HR" dirty="0" smtClean="0"/>
              <a:t>Predmeti </a:t>
            </a:r>
            <a:r>
              <a:rPr lang="hr-HR" dirty="0"/>
              <a:t>koji su bili namijenjeni ili uporabljeni za počinjenje kaznenog djela </a:t>
            </a:r>
            <a:r>
              <a:rPr lang="hr-HR" dirty="0" smtClean="0"/>
              <a:t>će </a:t>
            </a:r>
            <a:r>
              <a:rPr lang="hr-HR" dirty="0"/>
              <a:t>se oduzeti, a predmeti koji su nastali počinjenjem kaznenog djela </a:t>
            </a:r>
            <a:r>
              <a:rPr lang="hr-HR" dirty="0" smtClean="0"/>
              <a:t>će </a:t>
            </a:r>
            <a:r>
              <a:rPr lang="hr-HR" dirty="0"/>
              <a:t>se oduzeti i uništiti, osim ako sud odluči da će se uporabljeni znak učiniti neraspoznatljivim, a predmete koji su nastali počinjenjem djela uporabiti u humanitarne </a:t>
            </a:r>
            <a:r>
              <a:rPr lang="hr-HR" dirty="0" smtClean="0"/>
              <a:t>svrhe</a:t>
            </a:r>
            <a:endParaRPr lang="hr-HR" dirty="0"/>
          </a:p>
          <a:p>
            <a:pPr marL="109537" indent="0">
              <a:buNone/>
            </a:pPr>
            <a:endParaRPr lang="hr-HR" dirty="0"/>
          </a:p>
          <a:p>
            <a:pPr marL="109537" indent="0">
              <a:buNone/>
            </a:pPr>
            <a:endParaRPr lang="hr-HR"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Kaznena djela</a:t>
            </a:r>
            <a:br>
              <a:rPr lang="hr-HR" dirty="0" smtClean="0"/>
            </a:br>
            <a:r>
              <a:rPr lang="hr-HR" dirty="0" smtClean="0"/>
              <a:t>-vrste-</a:t>
            </a:r>
            <a:endParaRPr lang="hr-HR" dirty="0"/>
          </a:p>
        </p:txBody>
      </p:sp>
      <p:sp>
        <p:nvSpPr>
          <p:cNvPr id="4" name="Rounded Rectangle 3"/>
          <p:cNvSpPr/>
          <p:nvPr/>
        </p:nvSpPr>
        <p:spPr>
          <a:xfrm>
            <a:off x="3491880" y="1531640"/>
            <a:ext cx="1944216" cy="601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000" dirty="0" smtClean="0"/>
              <a:t>POVREDA ŽIGA</a:t>
            </a:r>
            <a:endParaRPr lang="hr-HR" sz="1000" dirty="0"/>
          </a:p>
        </p:txBody>
      </p:sp>
      <p:sp>
        <p:nvSpPr>
          <p:cNvPr id="5" name="Down Arrow 4"/>
          <p:cNvSpPr/>
          <p:nvPr/>
        </p:nvSpPr>
        <p:spPr>
          <a:xfrm>
            <a:off x="4382377" y="2204864"/>
            <a:ext cx="2423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614543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09537" indent="0">
              <a:buNone/>
            </a:pPr>
            <a:endParaRPr lang="hr-HR" dirty="0" smtClean="0"/>
          </a:p>
          <a:p>
            <a:pPr marL="109537" indent="0">
              <a:buNone/>
            </a:pPr>
            <a:endParaRPr lang="hr-HR" dirty="0" smtClean="0"/>
          </a:p>
          <a:p>
            <a:pPr marL="109537" indent="0">
              <a:buNone/>
            </a:pPr>
            <a:endParaRPr lang="hr-HR" dirty="0"/>
          </a:p>
          <a:p>
            <a:pPr marL="109537" indent="0">
              <a:buNone/>
            </a:pPr>
            <a:endParaRPr lang="hr-HR" dirty="0" smtClean="0"/>
          </a:p>
          <a:p>
            <a:pPr marL="109537" indent="0">
              <a:buNone/>
            </a:pPr>
            <a:endParaRPr lang="hr-HR" dirty="0" smtClean="0"/>
          </a:p>
          <a:p>
            <a:pPr marL="109537" indent="0">
              <a:buNone/>
            </a:pPr>
            <a:endParaRPr lang="hr-HR" dirty="0"/>
          </a:p>
          <a:p>
            <a:pPr marL="109537" indent="0" algn="ctr">
              <a:buNone/>
            </a:pPr>
            <a:r>
              <a:rPr lang="hr-HR" sz="1900" dirty="0" smtClean="0"/>
              <a:t>KAZNA ZATVORA DO TRI GODINE</a:t>
            </a:r>
          </a:p>
          <a:p>
            <a:pPr marL="109537" indent="0" algn="ctr">
              <a:buNone/>
            </a:pPr>
            <a:endParaRPr lang="hr-HR" dirty="0"/>
          </a:p>
          <a:p>
            <a:pPr marL="109537" indent="0">
              <a:buNone/>
            </a:pPr>
            <a:r>
              <a:rPr lang="hr-HR" dirty="0" smtClean="0"/>
              <a:t>Tko </a:t>
            </a:r>
            <a:r>
              <a:rPr lang="hr-HR" dirty="0"/>
              <a:t>protivno propisima rabi oznaku izvornosti, oznaku zemljopisnog podrijetla proizvoda i usluga ili oznaku tradicionalnog ugleda poljoprivrednih i prehrambenih proizvoda i na taj način pribavi znatnu imovinsku korist ili prouzroči znatnu </a:t>
            </a:r>
            <a:r>
              <a:rPr lang="hr-HR" dirty="0" smtClean="0"/>
              <a:t>štetu</a:t>
            </a:r>
            <a:endParaRPr lang="hr-HR" dirty="0"/>
          </a:p>
          <a:p>
            <a:pPr marL="109537" indent="0">
              <a:buNone/>
            </a:pPr>
            <a:endParaRPr lang="hr-HR" dirty="0"/>
          </a:p>
          <a:p>
            <a:pPr marL="109537" indent="0">
              <a:buNone/>
            </a:pPr>
            <a:r>
              <a:rPr lang="hr-HR" dirty="0" smtClean="0"/>
              <a:t>Predmeti </a:t>
            </a:r>
            <a:r>
              <a:rPr lang="hr-HR" dirty="0"/>
              <a:t>koji su bili namijenjeni ili uporabljeni za počinjenje kaznenog djela </a:t>
            </a:r>
            <a:r>
              <a:rPr lang="hr-HR" dirty="0" smtClean="0"/>
              <a:t>će </a:t>
            </a:r>
            <a:r>
              <a:rPr lang="hr-HR" dirty="0"/>
              <a:t>se oduzeti, a predmeti koji su nastali počinjenjem kaznenog djela </a:t>
            </a:r>
            <a:r>
              <a:rPr lang="hr-HR" dirty="0" smtClean="0"/>
              <a:t>će </a:t>
            </a:r>
            <a:r>
              <a:rPr lang="hr-HR" dirty="0"/>
              <a:t>se oduzeti i uništiti, osim ako sud odluči da će se uporabljena oznaka učiniti neraspoznatljivom, a predmeti koji su nastali počinjenjem djela uporabiti u humanitarne </a:t>
            </a:r>
            <a:r>
              <a:rPr lang="hr-HR" dirty="0" smtClean="0"/>
              <a:t>svrhe</a:t>
            </a:r>
            <a:endParaRPr lang="hr-HR"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Kazanena djela</a:t>
            </a:r>
            <a:br>
              <a:rPr lang="hr-HR" dirty="0" smtClean="0"/>
            </a:br>
            <a:r>
              <a:rPr lang="hr-HR" dirty="0" smtClean="0"/>
              <a:t>-vrste-</a:t>
            </a:r>
            <a:endParaRPr lang="hr-HR" dirty="0"/>
          </a:p>
        </p:txBody>
      </p:sp>
      <p:sp>
        <p:nvSpPr>
          <p:cNvPr id="4" name="Rounded Rectangle 3"/>
          <p:cNvSpPr/>
          <p:nvPr/>
        </p:nvSpPr>
        <p:spPr>
          <a:xfrm>
            <a:off x="3203848" y="1556792"/>
            <a:ext cx="2376264"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000" dirty="0" smtClean="0"/>
              <a:t>POVREDA REGISTRIRANE OZNAKE PODRIJETLA</a:t>
            </a:r>
            <a:endParaRPr lang="hr-HR" sz="1000" dirty="0"/>
          </a:p>
        </p:txBody>
      </p:sp>
      <p:sp>
        <p:nvSpPr>
          <p:cNvPr id="5" name="Down Arrow 4"/>
          <p:cNvSpPr/>
          <p:nvPr/>
        </p:nvSpPr>
        <p:spPr>
          <a:xfrm>
            <a:off x="4391980" y="2492896"/>
            <a:ext cx="2423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2768605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4549</TotalTime>
  <Words>1688</Words>
  <Application>Microsoft Office PowerPoint</Application>
  <PresentationFormat>On-screen Show (4:3)</PresentationFormat>
  <Paragraphs>226</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                                           KAZNENOPRAVNA I PREKRŠAJNOPRAVNA ZAŠTITA </vt:lpstr>
      <vt:lpstr>       Kaznenopravna  zaštita</vt:lpstr>
      <vt:lpstr>Kaznenopravna zaštita -općenito-</vt:lpstr>
      <vt:lpstr>Kaznena djela -vrste-</vt:lpstr>
      <vt:lpstr>Kaznena djela -vrste-</vt:lpstr>
      <vt:lpstr>Kaznena djela -vrste-</vt:lpstr>
      <vt:lpstr>Kaznena djela -vrste-</vt:lpstr>
      <vt:lpstr>Kaznena djela -vrste-</vt:lpstr>
      <vt:lpstr>Kazanena djela -vrste-</vt:lpstr>
      <vt:lpstr>  Javna objava presude  </vt:lpstr>
      <vt:lpstr>Prekršajnopravna zaštita</vt:lpstr>
      <vt:lpstr>Prekršajnopravna zaštita -općenito-</vt:lpstr>
      <vt:lpstr>Prekršajna djela -vrste-</vt:lpstr>
      <vt:lpstr>Prekršajna djela -vrste-</vt:lpstr>
      <vt:lpstr>Prekršajna djela -vrste-</vt:lpstr>
      <vt:lpstr>Prekršajna djela -vrste-</vt:lpstr>
      <vt:lpstr>Prekršajna djela -vrste-</vt:lpstr>
      <vt:lpstr>PowerPoint Presentation</vt:lpstr>
    </vt:vector>
  </TitlesOfParts>
  <Company>NASA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Prava umjetnika izvođača</dc:title>
  <dc:creator>Mario</dc:creator>
  <cp:lastModifiedBy>Romana</cp:lastModifiedBy>
  <cp:revision>382</cp:revision>
  <dcterms:created xsi:type="dcterms:W3CDTF">2013-12-26T22:42:56Z</dcterms:created>
  <dcterms:modified xsi:type="dcterms:W3CDTF">2014-03-06T10:29:45Z</dcterms:modified>
</cp:coreProperties>
</file>