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docx" ContentType="application/vnd.openxmlformats-officedocument.wordprocessingml.document"/>
  <Default Extension="vml" ContentType="application/vnd.openxmlformats-officedocument.vmlDrawing"/>
  <Default Extension="doc" ContentType="application/msword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840" r:id="rId1"/>
  </p:sldMasterIdLst>
  <p:notesMasterIdLst>
    <p:notesMasterId r:id="rId32"/>
  </p:notesMasterIdLst>
  <p:handoutMasterIdLst>
    <p:handoutMasterId r:id="rId33"/>
  </p:handoutMasterIdLst>
  <p:sldIdLst>
    <p:sldId id="290" r:id="rId2"/>
    <p:sldId id="300" r:id="rId3"/>
    <p:sldId id="380" r:id="rId4"/>
    <p:sldId id="404" r:id="rId5"/>
    <p:sldId id="382" r:id="rId6"/>
    <p:sldId id="406" r:id="rId7"/>
    <p:sldId id="384" r:id="rId8"/>
    <p:sldId id="385" r:id="rId9"/>
    <p:sldId id="386" r:id="rId10"/>
    <p:sldId id="409" r:id="rId11"/>
    <p:sldId id="411" r:id="rId12"/>
    <p:sldId id="389" r:id="rId13"/>
    <p:sldId id="390" r:id="rId14"/>
    <p:sldId id="391" r:id="rId15"/>
    <p:sldId id="392" r:id="rId16"/>
    <p:sldId id="393" r:id="rId17"/>
    <p:sldId id="394" r:id="rId18"/>
    <p:sldId id="395" r:id="rId19"/>
    <p:sldId id="396" r:id="rId20"/>
    <p:sldId id="397" r:id="rId21"/>
    <p:sldId id="398" r:id="rId22"/>
    <p:sldId id="399" r:id="rId23"/>
    <p:sldId id="400" r:id="rId24"/>
    <p:sldId id="401" r:id="rId25"/>
    <p:sldId id="402" r:id="rId26"/>
    <p:sldId id="412" r:id="rId27"/>
    <p:sldId id="413" r:id="rId28"/>
    <p:sldId id="416" r:id="rId29"/>
    <p:sldId id="414" r:id="rId30"/>
    <p:sldId id="415" r:id="rId31"/>
  </p:sldIdLst>
  <p:sldSz cx="9144000" cy="6858000" type="screen4x3"/>
  <p:notesSz cx="6858000" cy="9144000"/>
  <p:embeddedFontLst>
    <p:embeddedFont>
      <p:font typeface="Tahoma" panose="020B0604030504040204" pitchFamily="34" charset="0"/>
      <p:regular r:id="rId34"/>
      <p:bold r:id="rId35"/>
    </p:embeddedFont>
    <p:embeddedFont>
      <p:font typeface="Lucida Sans Unicode" panose="020B0602030504020204" pitchFamily="34" charset="0"/>
      <p:regular r:id="rId36"/>
    </p:embeddedFont>
    <p:embeddedFont>
      <p:font typeface="Tw Cen MT" panose="020B0604020202020204" charset="-18"/>
      <p:regular r:id="rId37"/>
      <p:bold r:id="rId38"/>
      <p:italic r:id="rId39"/>
      <p:boldItalic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</p:embeddedFontLst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>
      <p:cViewPr varScale="1">
        <p:scale>
          <a:sx n="79" d="100"/>
          <a:sy n="79" d="100"/>
        </p:scale>
        <p:origin x="-158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249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font" Target="fonts/font5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D33E89-51CF-448B-AC53-9AA96EA68490}" type="doc">
      <dgm:prSet loTypeId="urn:microsoft.com/office/officeart/2005/8/layout/hierarchy3" loCatId="list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E27DD342-C4B3-43C0-AADC-3076025F0057}">
      <dgm:prSet/>
      <dgm:spPr/>
      <dgm:t>
        <a:bodyPr/>
        <a:lstStyle/>
        <a:p>
          <a:pPr rtl="0"/>
          <a:r>
            <a:rPr lang="hr-HR" dirty="0" smtClean="0"/>
            <a:t>RADNIK/CA</a:t>
          </a:r>
        </a:p>
        <a:p>
          <a:pPr rtl="0"/>
          <a:endParaRPr lang="hr-HR" dirty="0" smtClean="0"/>
        </a:p>
        <a:p>
          <a:pPr rtl="0"/>
          <a:endParaRPr lang="hr-HR" dirty="0" smtClean="0"/>
        </a:p>
        <a:p>
          <a:pPr rtl="0"/>
          <a:r>
            <a:rPr lang="hr-HR" dirty="0" smtClean="0"/>
            <a:t>   POSLODAVAC</a:t>
          </a:r>
          <a:endParaRPr lang="hr-HR" dirty="0"/>
        </a:p>
      </dgm:t>
    </dgm:pt>
    <dgm:pt modelId="{8008BBE9-6C9C-4FDE-9A87-D84552B7DBA5}" type="parTrans" cxnId="{2CBE0143-C8FE-434E-AB85-624F74976231}">
      <dgm:prSet/>
      <dgm:spPr/>
      <dgm:t>
        <a:bodyPr/>
        <a:lstStyle/>
        <a:p>
          <a:endParaRPr lang="hr-HR"/>
        </a:p>
      </dgm:t>
    </dgm:pt>
    <dgm:pt modelId="{7EE29252-AFAD-460C-B0E4-224534A61CF4}" type="sibTrans" cxnId="{2CBE0143-C8FE-434E-AB85-624F74976231}">
      <dgm:prSet/>
      <dgm:spPr/>
      <dgm:t>
        <a:bodyPr/>
        <a:lstStyle/>
        <a:p>
          <a:endParaRPr lang="hr-HR"/>
        </a:p>
      </dgm:t>
    </dgm:pt>
    <dgm:pt modelId="{DC126431-4201-4E7A-9DA3-0E986B0E404C}" type="pres">
      <dgm:prSet presAssocID="{E0D33E89-51CF-448B-AC53-9AA96EA6849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F6FDD65F-8CA0-4EC1-806D-DE79F6F634EA}" type="pres">
      <dgm:prSet presAssocID="{E27DD342-C4B3-43C0-AADC-3076025F0057}" presName="root" presStyleCnt="0"/>
      <dgm:spPr/>
    </dgm:pt>
    <dgm:pt modelId="{90573459-E56E-4D76-A411-8723F6381986}" type="pres">
      <dgm:prSet presAssocID="{E27DD342-C4B3-43C0-AADC-3076025F0057}" presName="rootComposite" presStyleCnt="0"/>
      <dgm:spPr/>
    </dgm:pt>
    <dgm:pt modelId="{A78AE42F-13BB-42DE-B562-64A8AA64633F}" type="pres">
      <dgm:prSet presAssocID="{E27DD342-C4B3-43C0-AADC-3076025F0057}" presName="rootText" presStyleLbl="node1" presStyleIdx="0" presStyleCnt="1"/>
      <dgm:spPr/>
      <dgm:t>
        <a:bodyPr/>
        <a:lstStyle/>
        <a:p>
          <a:endParaRPr lang="hr-HR"/>
        </a:p>
      </dgm:t>
    </dgm:pt>
    <dgm:pt modelId="{E1156369-48D2-466E-8A8E-42D46BF0A465}" type="pres">
      <dgm:prSet presAssocID="{E27DD342-C4B3-43C0-AADC-3076025F0057}" presName="rootConnector" presStyleLbl="node1" presStyleIdx="0" presStyleCnt="1"/>
      <dgm:spPr/>
      <dgm:t>
        <a:bodyPr/>
        <a:lstStyle/>
        <a:p>
          <a:endParaRPr lang="hr-HR"/>
        </a:p>
      </dgm:t>
    </dgm:pt>
    <dgm:pt modelId="{9D7CC59E-BB77-4DC6-8693-7C2D88A3B215}" type="pres">
      <dgm:prSet presAssocID="{E27DD342-C4B3-43C0-AADC-3076025F0057}" presName="childShape" presStyleCnt="0"/>
      <dgm:spPr/>
    </dgm:pt>
  </dgm:ptLst>
  <dgm:cxnLst>
    <dgm:cxn modelId="{DAC214C5-6738-4E63-84DE-509F309AE2CB}" type="presOf" srcId="{E27DD342-C4B3-43C0-AADC-3076025F0057}" destId="{E1156369-48D2-466E-8A8E-42D46BF0A465}" srcOrd="1" destOrd="0" presId="urn:microsoft.com/office/officeart/2005/8/layout/hierarchy3"/>
    <dgm:cxn modelId="{0DF618F1-D874-4A35-88D1-1EEAA0F73443}" type="presOf" srcId="{E27DD342-C4B3-43C0-AADC-3076025F0057}" destId="{A78AE42F-13BB-42DE-B562-64A8AA64633F}" srcOrd="0" destOrd="0" presId="urn:microsoft.com/office/officeart/2005/8/layout/hierarchy3"/>
    <dgm:cxn modelId="{2CBE0143-C8FE-434E-AB85-624F74976231}" srcId="{E0D33E89-51CF-448B-AC53-9AA96EA68490}" destId="{E27DD342-C4B3-43C0-AADC-3076025F0057}" srcOrd="0" destOrd="0" parTransId="{8008BBE9-6C9C-4FDE-9A87-D84552B7DBA5}" sibTransId="{7EE29252-AFAD-460C-B0E4-224534A61CF4}"/>
    <dgm:cxn modelId="{7675812F-5B47-4768-B159-E0682EF2B4C4}" type="presOf" srcId="{E0D33E89-51CF-448B-AC53-9AA96EA68490}" destId="{DC126431-4201-4E7A-9DA3-0E986B0E404C}" srcOrd="0" destOrd="0" presId="urn:microsoft.com/office/officeart/2005/8/layout/hierarchy3"/>
    <dgm:cxn modelId="{6EE57C1F-A52C-410C-9B40-9A21238C4D16}" type="presParOf" srcId="{DC126431-4201-4E7A-9DA3-0E986B0E404C}" destId="{F6FDD65F-8CA0-4EC1-806D-DE79F6F634EA}" srcOrd="0" destOrd="0" presId="urn:microsoft.com/office/officeart/2005/8/layout/hierarchy3"/>
    <dgm:cxn modelId="{9F1B5A35-73E1-4558-A97C-47CEAB144793}" type="presParOf" srcId="{F6FDD65F-8CA0-4EC1-806D-DE79F6F634EA}" destId="{90573459-E56E-4D76-A411-8723F6381986}" srcOrd="0" destOrd="0" presId="urn:microsoft.com/office/officeart/2005/8/layout/hierarchy3"/>
    <dgm:cxn modelId="{B750227F-6121-42BE-8766-B49F53462A38}" type="presParOf" srcId="{90573459-E56E-4D76-A411-8723F6381986}" destId="{A78AE42F-13BB-42DE-B562-64A8AA64633F}" srcOrd="0" destOrd="0" presId="urn:microsoft.com/office/officeart/2005/8/layout/hierarchy3"/>
    <dgm:cxn modelId="{B467BE1C-3ED0-44D5-BE25-3F77C85BA276}" type="presParOf" srcId="{90573459-E56E-4D76-A411-8723F6381986}" destId="{E1156369-48D2-466E-8A8E-42D46BF0A465}" srcOrd="1" destOrd="0" presId="urn:microsoft.com/office/officeart/2005/8/layout/hierarchy3"/>
    <dgm:cxn modelId="{BD3861AC-9BA3-49F9-94FC-0A2260109BBC}" type="presParOf" srcId="{F6FDD65F-8CA0-4EC1-806D-DE79F6F634EA}" destId="{9D7CC59E-BB77-4DC6-8693-7C2D88A3B215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81FE65-CEA1-48A8-B102-BD7809F5861C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1A2FD14C-9510-43C7-84B0-46AC147CC464}">
      <dgm:prSet/>
      <dgm:spPr/>
      <dgm:t>
        <a:bodyPr/>
        <a:lstStyle/>
        <a:p>
          <a:pPr rtl="0"/>
          <a:r>
            <a:rPr lang="hr-HR" dirty="0" smtClean="0"/>
            <a:t>OTKAZ</a:t>
          </a:r>
          <a:endParaRPr lang="hr-HR" dirty="0"/>
        </a:p>
      </dgm:t>
    </dgm:pt>
    <dgm:pt modelId="{1611B004-DA19-4355-82D8-7FCC3DFE4F52}" type="parTrans" cxnId="{D612A068-7BF3-4051-B45E-3E6C2A254E7B}">
      <dgm:prSet/>
      <dgm:spPr/>
      <dgm:t>
        <a:bodyPr/>
        <a:lstStyle/>
        <a:p>
          <a:endParaRPr lang="hr-HR"/>
        </a:p>
      </dgm:t>
    </dgm:pt>
    <dgm:pt modelId="{DD89297D-0543-437D-A897-CBDC73BC4567}" type="sibTrans" cxnId="{D612A068-7BF3-4051-B45E-3E6C2A254E7B}">
      <dgm:prSet/>
      <dgm:spPr/>
      <dgm:t>
        <a:bodyPr/>
        <a:lstStyle/>
        <a:p>
          <a:endParaRPr lang="hr-HR"/>
        </a:p>
      </dgm:t>
    </dgm:pt>
    <dgm:pt modelId="{7B51B394-CCB2-4891-A40C-DC6B26944563}">
      <dgm:prSet/>
      <dgm:spPr/>
      <dgm:t>
        <a:bodyPr/>
        <a:lstStyle/>
        <a:p>
          <a:pPr rtl="0"/>
          <a:r>
            <a:rPr lang="hr-HR" dirty="0" smtClean="0"/>
            <a:t>REDOVITI OTKAZ</a:t>
          </a:r>
          <a:endParaRPr lang="hr-HR" dirty="0"/>
        </a:p>
      </dgm:t>
    </dgm:pt>
    <dgm:pt modelId="{E453D817-F4A8-4B61-BF74-2035152C3DAA}" type="parTrans" cxnId="{A2141641-39DF-4B5A-916B-853F48412B6E}">
      <dgm:prSet/>
      <dgm:spPr/>
      <dgm:t>
        <a:bodyPr/>
        <a:lstStyle/>
        <a:p>
          <a:endParaRPr lang="hr-HR"/>
        </a:p>
      </dgm:t>
    </dgm:pt>
    <dgm:pt modelId="{D26B51EF-5F04-4632-A312-0A9782BF2994}" type="sibTrans" cxnId="{A2141641-39DF-4B5A-916B-853F48412B6E}">
      <dgm:prSet/>
      <dgm:spPr/>
      <dgm:t>
        <a:bodyPr/>
        <a:lstStyle/>
        <a:p>
          <a:endParaRPr lang="hr-HR"/>
        </a:p>
      </dgm:t>
    </dgm:pt>
    <dgm:pt modelId="{0B02575E-D180-49C2-8399-106AD7A71915}">
      <dgm:prSet/>
      <dgm:spPr/>
      <dgm:t>
        <a:bodyPr/>
        <a:lstStyle/>
        <a:p>
          <a:pPr rtl="0"/>
          <a:r>
            <a:rPr lang="hr-HR" dirty="0" smtClean="0"/>
            <a:t>IZVANREDNI OTKAZ</a:t>
          </a:r>
          <a:endParaRPr lang="hr-HR" dirty="0"/>
        </a:p>
      </dgm:t>
    </dgm:pt>
    <dgm:pt modelId="{42240624-16E8-45BD-9DF6-DD6F98ECA6A8}" type="parTrans" cxnId="{6E82FCB4-B38D-4C74-81A9-2A273FFB494A}">
      <dgm:prSet/>
      <dgm:spPr/>
      <dgm:t>
        <a:bodyPr/>
        <a:lstStyle/>
        <a:p>
          <a:endParaRPr lang="hr-HR"/>
        </a:p>
      </dgm:t>
    </dgm:pt>
    <dgm:pt modelId="{C9010E81-9FAB-48FD-A0DF-A0A8A090D557}" type="sibTrans" cxnId="{6E82FCB4-B38D-4C74-81A9-2A273FFB494A}">
      <dgm:prSet/>
      <dgm:spPr/>
      <dgm:t>
        <a:bodyPr/>
        <a:lstStyle/>
        <a:p>
          <a:endParaRPr lang="hr-HR"/>
        </a:p>
      </dgm:t>
    </dgm:pt>
    <dgm:pt modelId="{01983300-4870-4967-A1C5-1831B7845E13}" type="pres">
      <dgm:prSet presAssocID="{A381FE65-CEA1-48A8-B102-BD7809F5861C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hr-HR"/>
        </a:p>
      </dgm:t>
    </dgm:pt>
    <dgm:pt modelId="{3A400A72-8FC0-4B42-9BE7-3564778DD458}" type="pres">
      <dgm:prSet presAssocID="{1A2FD14C-9510-43C7-84B0-46AC147CC464}" presName="root" presStyleCnt="0"/>
      <dgm:spPr/>
    </dgm:pt>
    <dgm:pt modelId="{23B91FAD-BA09-422D-9667-F1E14F80146E}" type="pres">
      <dgm:prSet presAssocID="{1A2FD14C-9510-43C7-84B0-46AC147CC464}" presName="rootComposite" presStyleCnt="0"/>
      <dgm:spPr/>
    </dgm:pt>
    <dgm:pt modelId="{030A0436-72FE-418F-980A-131CA2DD3A19}" type="pres">
      <dgm:prSet presAssocID="{1A2FD14C-9510-43C7-84B0-46AC147CC464}" presName="rootText" presStyleLbl="node1" presStyleIdx="0" presStyleCnt="3" custScaleX="87748" custScaleY="47034" custLinFactX="22926" custLinFactY="-33974" custLinFactNeighborX="100000" custLinFactNeighborY="-100000"/>
      <dgm:spPr/>
      <dgm:t>
        <a:bodyPr/>
        <a:lstStyle/>
        <a:p>
          <a:endParaRPr lang="hr-HR"/>
        </a:p>
      </dgm:t>
    </dgm:pt>
    <dgm:pt modelId="{89C15BE0-99C6-4004-9E2D-081CB5D594AB}" type="pres">
      <dgm:prSet presAssocID="{1A2FD14C-9510-43C7-84B0-46AC147CC464}" presName="rootConnector" presStyleLbl="node1" presStyleIdx="0" presStyleCnt="3"/>
      <dgm:spPr/>
      <dgm:t>
        <a:bodyPr/>
        <a:lstStyle/>
        <a:p>
          <a:endParaRPr lang="hr-HR"/>
        </a:p>
      </dgm:t>
    </dgm:pt>
    <dgm:pt modelId="{998DCB89-946F-4FFA-922E-DA7DED720326}" type="pres">
      <dgm:prSet presAssocID="{1A2FD14C-9510-43C7-84B0-46AC147CC464}" presName="childShape" presStyleCnt="0"/>
      <dgm:spPr/>
    </dgm:pt>
    <dgm:pt modelId="{6B04C296-DDE4-45F7-ACC0-F9818353D5B3}" type="pres">
      <dgm:prSet presAssocID="{7B51B394-CCB2-4891-A40C-DC6B26944563}" presName="root" presStyleCnt="0"/>
      <dgm:spPr/>
    </dgm:pt>
    <dgm:pt modelId="{9524F759-D721-4FC3-A11A-7F27DEE84B37}" type="pres">
      <dgm:prSet presAssocID="{7B51B394-CCB2-4891-A40C-DC6B26944563}" presName="rootComposite" presStyleCnt="0"/>
      <dgm:spPr/>
    </dgm:pt>
    <dgm:pt modelId="{9490197C-F706-47B2-9D02-C90E23E99934}" type="pres">
      <dgm:prSet presAssocID="{7B51B394-CCB2-4891-A40C-DC6B26944563}" presName="rootText" presStyleLbl="node1" presStyleIdx="1" presStyleCnt="3" custScaleX="94664" custScaleY="60088" custLinFactX="-6223" custLinFactY="29462" custLinFactNeighborX="-100000" custLinFactNeighborY="100000"/>
      <dgm:spPr/>
      <dgm:t>
        <a:bodyPr/>
        <a:lstStyle/>
        <a:p>
          <a:endParaRPr lang="hr-HR"/>
        </a:p>
      </dgm:t>
    </dgm:pt>
    <dgm:pt modelId="{27CEC74B-236E-46A7-8734-821E0EFEE23A}" type="pres">
      <dgm:prSet presAssocID="{7B51B394-CCB2-4891-A40C-DC6B26944563}" presName="rootConnector" presStyleLbl="node1" presStyleIdx="1" presStyleCnt="3"/>
      <dgm:spPr/>
      <dgm:t>
        <a:bodyPr/>
        <a:lstStyle/>
        <a:p>
          <a:endParaRPr lang="hr-HR"/>
        </a:p>
      </dgm:t>
    </dgm:pt>
    <dgm:pt modelId="{930240C0-DA42-4560-80E5-FE0609DF9E53}" type="pres">
      <dgm:prSet presAssocID="{7B51B394-CCB2-4891-A40C-DC6B26944563}" presName="childShape" presStyleCnt="0"/>
      <dgm:spPr/>
    </dgm:pt>
    <dgm:pt modelId="{A23E13D5-0658-461E-8888-20BBC0E0EA5D}" type="pres">
      <dgm:prSet presAssocID="{0B02575E-D180-49C2-8399-106AD7A71915}" presName="root" presStyleCnt="0"/>
      <dgm:spPr/>
    </dgm:pt>
    <dgm:pt modelId="{DA279CED-D2F8-4A1B-AF62-C7C3F792A3B5}" type="pres">
      <dgm:prSet presAssocID="{0B02575E-D180-49C2-8399-106AD7A71915}" presName="rootComposite" presStyleCnt="0"/>
      <dgm:spPr/>
    </dgm:pt>
    <dgm:pt modelId="{2BF7789D-0412-4EDF-A2DC-EBEAE339DAEC}" type="pres">
      <dgm:prSet presAssocID="{0B02575E-D180-49C2-8399-106AD7A71915}" presName="rootText" presStyleLbl="node1" presStyleIdx="2" presStyleCnt="3" custScaleX="93800" custScaleY="54909" custLinFactY="29462" custLinFactNeighborX="-16799" custLinFactNeighborY="100000"/>
      <dgm:spPr/>
      <dgm:t>
        <a:bodyPr/>
        <a:lstStyle/>
        <a:p>
          <a:endParaRPr lang="hr-HR"/>
        </a:p>
      </dgm:t>
    </dgm:pt>
    <dgm:pt modelId="{9FEF5EA0-06A9-4CFA-879B-40E94949B516}" type="pres">
      <dgm:prSet presAssocID="{0B02575E-D180-49C2-8399-106AD7A71915}" presName="rootConnector" presStyleLbl="node1" presStyleIdx="2" presStyleCnt="3"/>
      <dgm:spPr/>
      <dgm:t>
        <a:bodyPr/>
        <a:lstStyle/>
        <a:p>
          <a:endParaRPr lang="hr-HR"/>
        </a:p>
      </dgm:t>
    </dgm:pt>
    <dgm:pt modelId="{1F18C596-90E2-4182-A03F-1EE4408DC282}" type="pres">
      <dgm:prSet presAssocID="{0B02575E-D180-49C2-8399-106AD7A71915}" presName="childShape" presStyleCnt="0"/>
      <dgm:spPr/>
    </dgm:pt>
  </dgm:ptLst>
  <dgm:cxnLst>
    <dgm:cxn modelId="{BD2044BC-29E7-43A4-B0C2-83C513CD79C6}" type="presOf" srcId="{7B51B394-CCB2-4891-A40C-DC6B26944563}" destId="{9490197C-F706-47B2-9D02-C90E23E99934}" srcOrd="0" destOrd="0" presId="urn:microsoft.com/office/officeart/2005/8/layout/hierarchy3"/>
    <dgm:cxn modelId="{F9E87B40-E421-4870-997E-A4488C2F6CCB}" type="presOf" srcId="{1A2FD14C-9510-43C7-84B0-46AC147CC464}" destId="{030A0436-72FE-418F-980A-131CA2DD3A19}" srcOrd="0" destOrd="0" presId="urn:microsoft.com/office/officeart/2005/8/layout/hierarchy3"/>
    <dgm:cxn modelId="{6AD21388-D85F-4A4F-A5A8-90D7DB6C63CB}" type="presOf" srcId="{1A2FD14C-9510-43C7-84B0-46AC147CC464}" destId="{89C15BE0-99C6-4004-9E2D-081CB5D594AB}" srcOrd="1" destOrd="0" presId="urn:microsoft.com/office/officeart/2005/8/layout/hierarchy3"/>
    <dgm:cxn modelId="{6E82FCB4-B38D-4C74-81A9-2A273FFB494A}" srcId="{A381FE65-CEA1-48A8-B102-BD7809F5861C}" destId="{0B02575E-D180-49C2-8399-106AD7A71915}" srcOrd="2" destOrd="0" parTransId="{42240624-16E8-45BD-9DF6-DD6F98ECA6A8}" sibTransId="{C9010E81-9FAB-48FD-A0DF-A0A8A090D557}"/>
    <dgm:cxn modelId="{D1D666A5-6DF2-47FB-BEBC-41FC586BBB71}" type="presOf" srcId="{A381FE65-CEA1-48A8-B102-BD7809F5861C}" destId="{01983300-4870-4967-A1C5-1831B7845E13}" srcOrd="0" destOrd="0" presId="urn:microsoft.com/office/officeart/2005/8/layout/hierarchy3"/>
    <dgm:cxn modelId="{A2141641-39DF-4B5A-916B-853F48412B6E}" srcId="{A381FE65-CEA1-48A8-B102-BD7809F5861C}" destId="{7B51B394-CCB2-4891-A40C-DC6B26944563}" srcOrd="1" destOrd="0" parTransId="{E453D817-F4A8-4B61-BF74-2035152C3DAA}" sibTransId="{D26B51EF-5F04-4632-A312-0A9782BF2994}"/>
    <dgm:cxn modelId="{C7405515-ED17-4039-B904-AB866D278864}" type="presOf" srcId="{0B02575E-D180-49C2-8399-106AD7A71915}" destId="{2BF7789D-0412-4EDF-A2DC-EBEAE339DAEC}" srcOrd="0" destOrd="0" presId="urn:microsoft.com/office/officeart/2005/8/layout/hierarchy3"/>
    <dgm:cxn modelId="{C2931220-7A26-4FC8-81BF-CBC6905217CB}" type="presOf" srcId="{7B51B394-CCB2-4891-A40C-DC6B26944563}" destId="{27CEC74B-236E-46A7-8734-821E0EFEE23A}" srcOrd="1" destOrd="0" presId="urn:microsoft.com/office/officeart/2005/8/layout/hierarchy3"/>
    <dgm:cxn modelId="{D612A068-7BF3-4051-B45E-3E6C2A254E7B}" srcId="{A381FE65-CEA1-48A8-B102-BD7809F5861C}" destId="{1A2FD14C-9510-43C7-84B0-46AC147CC464}" srcOrd="0" destOrd="0" parTransId="{1611B004-DA19-4355-82D8-7FCC3DFE4F52}" sibTransId="{DD89297D-0543-437D-A897-CBDC73BC4567}"/>
    <dgm:cxn modelId="{8697C7DC-C426-488D-BBF3-C944B42DA2AB}" type="presOf" srcId="{0B02575E-D180-49C2-8399-106AD7A71915}" destId="{9FEF5EA0-06A9-4CFA-879B-40E94949B516}" srcOrd="1" destOrd="0" presId="urn:microsoft.com/office/officeart/2005/8/layout/hierarchy3"/>
    <dgm:cxn modelId="{1EBBF1A4-3169-4554-9E27-E971EC3E1A26}" type="presParOf" srcId="{01983300-4870-4967-A1C5-1831B7845E13}" destId="{3A400A72-8FC0-4B42-9BE7-3564778DD458}" srcOrd="0" destOrd="0" presId="urn:microsoft.com/office/officeart/2005/8/layout/hierarchy3"/>
    <dgm:cxn modelId="{343ACECE-50E1-4CBE-A88E-C5708178B0C6}" type="presParOf" srcId="{3A400A72-8FC0-4B42-9BE7-3564778DD458}" destId="{23B91FAD-BA09-422D-9667-F1E14F80146E}" srcOrd="0" destOrd="0" presId="urn:microsoft.com/office/officeart/2005/8/layout/hierarchy3"/>
    <dgm:cxn modelId="{22DA7281-70A8-4A9D-9F77-AFE4052276C7}" type="presParOf" srcId="{23B91FAD-BA09-422D-9667-F1E14F80146E}" destId="{030A0436-72FE-418F-980A-131CA2DD3A19}" srcOrd="0" destOrd="0" presId="urn:microsoft.com/office/officeart/2005/8/layout/hierarchy3"/>
    <dgm:cxn modelId="{492FE1AB-DEC3-44FF-B868-0277ECD0FA73}" type="presParOf" srcId="{23B91FAD-BA09-422D-9667-F1E14F80146E}" destId="{89C15BE0-99C6-4004-9E2D-081CB5D594AB}" srcOrd="1" destOrd="0" presId="urn:microsoft.com/office/officeart/2005/8/layout/hierarchy3"/>
    <dgm:cxn modelId="{D2B03A65-7AE1-4C1E-A8CB-F39DF7E0C476}" type="presParOf" srcId="{3A400A72-8FC0-4B42-9BE7-3564778DD458}" destId="{998DCB89-946F-4FFA-922E-DA7DED720326}" srcOrd="1" destOrd="0" presId="urn:microsoft.com/office/officeart/2005/8/layout/hierarchy3"/>
    <dgm:cxn modelId="{235CBC54-243B-4814-962B-32DCF6478F70}" type="presParOf" srcId="{01983300-4870-4967-A1C5-1831B7845E13}" destId="{6B04C296-DDE4-45F7-ACC0-F9818353D5B3}" srcOrd="1" destOrd="0" presId="urn:microsoft.com/office/officeart/2005/8/layout/hierarchy3"/>
    <dgm:cxn modelId="{7A9D6D5C-59BA-43B6-94C6-995D09D0FE7A}" type="presParOf" srcId="{6B04C296-DDE4-45F7-ACC0-F9818353D5B3}" destId="{9524F759-D721-4FC3-A11A-7F27DEE84B37}" srcOrd="0" destOrd="0" presId="urn:microsoft.com/office/officeart/2005/8/layout/hierarchy3"/>
    <dgm:cxn modelId="{1EB30C71-FD7A-4D46-BD1E-13C0DF95734D}" type="presParOf" srcId="{9524F759-D721-4FC3-A11A-7F27DEE84B37}" destId="{9490197C-F706-47B2-9D02-C90E23E99934}" srcOrd="0" destOrd="0" presId="urn:microsoft.com/office/officeart/2005/8/layout/hierarchy3"/>
    <dgm:cxn modelId="{FF76C5CB-7C05-43DE-86A6-17B2B85B0C5D}" type="presParOf" srcId="{9524F759-D721-4FC3-A11A-7F27DEE84B37}" destId="{27CEC74B-236E-46A7-8734-821E0EFEE23A}" srcOrd="1" destOrd="0" presId="urn:microsoft.com/office/officeart/2005/8/layout/hierarchy3"/>
    <dgm:cxn modelId="{8CD580C3-C448-463D-A6AC-BFD631CC8461}" type="presParOf" srcId="{6B04C296-DDE4-45F7-ACC0-F9818353D5B3}" destId="{930240C0-DA42-4560-80E5-FE0609DF9E53}" srcOrd="1" destOrd="0" presId="urn:microsoft.com/office/officeart/2005/8/layout/hierarchy3"/>
    <dgm:cxn modelId="{B744A725-8798-4076-A19E-0ADBD255D99B}" type="presParOf" srcId="{01983300-4870-4967-A1C5-1831B7845E13}" destId="{A23E13D5-0658-461E-8888-20BBC0E0EA5D}" srcOrd="2" destOrd="0" presId="urn:microsoft.com/office/officeart/2005/8/layout/hierarchy3"/>
    <dgm:cxn modelId="{F3DCA914-4B8A-496D-81B2-C0C221CE98D1}" type="presParOf" srcId="{A23E13D5-0658-461E-8888-20BBC0E0EA5D}" destId="{DA279CED-D2F8-4A1B-AF62-C7C3F792A3B5}" srcOrd="0" destOrd="0" presId="urn:microsoft.com/office/officeart/2005/8/layout/hierarchy3"/>
    <dgm:cxn modelId="{2D33797B-6BD9-4951-BF91-CD55EC23D7AD}" type="presParOf" srcId="{DA279CED-D2F8-4A1B-AF62-C7C3F792A3B5}" destId="{2BF7789D-0412-4EDF-A2DC-EBEAE339DAEC}" srcOrd="0" destOrd="0" presId="urn:microsoft.com/office/officeart/2005/8/layout/hierarchy3"/>
    <dgm:cxn modelId="{53EE7887-F370-4239-99A0-83F182B26733}" type="presParOf" srcId="{DA279CED-D2F8-4A1B-AF62-C7C3F792A3B5}" destId="{9FEF5EA0-06A9-4CFA-879B-40E94949B516}" srcOrd="1" destOrd="0" presId="urn:microsoft.com/office/officeart/2005/8/layout/hierarchy3"/>
    <dgm:cxn modelId="{D1A0BD8C-AF9C-4C50-9B92-5453A8331D82}" type="presParOf" srcId="{A23E13D5-0658-461E-8888-20BBC0E0EA5D}" destId="{1F18C596-90E2-4182-A03F-1EE4408DC282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5A0B178-0252-4945-9DD0-8741FB5BFBEA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D94C927F-E8E2-47C5-8AFB-89A8230C7349}">
      <dgm:prSet phldrT="[Text]" custT="1"/>
      <dgm:spPr/>
      <dgm:t>
        <a:bodyPr/>
        <a:lstStyle/>
        <a:p>
          <a:r>
            <a:rPr lang="hr-HR" sz="1300" dirty="0" smtClean="0"/>
            <a:t>ZAHTJEV ZA OSTAVRENJEM POVRIJEĐENOG PRAVA</a:t>
          </a:r>
        </a:p>
        <a:p>
          <a:r>
            <a:rPr lang="hr-HR" sz="1300" dirty="0" smtClean="0"/>
            <a:t>(15 dana od dostave odluke/saznanja)</a:t>
          </a:r>
        </a:p>
        <a:p>
          <a:r>
            <a:rPr lang="hr-HR" sz="1200" dirty="0" smtClean="0"/>
            <a:t>uvjet sudskog postupka + iznimke</a:t>
          </a:r>
        </a:p>
        <a:p>
          <a:endParaRPr lang="hr-HR" sz="1300" dirty="0"/>
        </a:p>
      </dgm:t>
    </dgm:pt>
    <dgm:pt modelId="{1D4D8601-AFE9-4E08-9C95-2E0A573ACCA5}" type="parTrans" cxnId="{5CE14EE6-AED6-46EA-BA25-46B29FF922A8}">
      <dgm:prSet/>
      <dgm:spPr/>
      <dgm:t>
        <a:bodyPr/>
        <a:lstStyle/>
        <a:p>
          <a:endParaRPr lang="hr-HR"/>
        </a:p>
      </dgm:t>
    </dgm:pt>
    <dgm:pt modelId="{C5DBE019-0A04-4135-A74B-AD3634D72C8E}" type="sibTrans" cxnId="{5CE14EE6-AED6-46EA-BA25-46B29FF922A8}">
      <dgm:prSet/>
      <dgm:spPr/>
      <dgm:t>
        <a:bodyPr/>
        <a:lstStyle/>
        <a:p>
          <a:endParaRPr lang="hr-HR"/>
        </a:p>
      </dgm:t>
    </dgm:pt>
    <dgm:pt modelId="{0F205508-CB4E-4CD5-A7DE-70D9A14110AD}">
      <dgm:prSet phldrT="[Text]" custT="1"/>
      <dgm:spPr/>
      <dgm:t>
        <a:bodyPr/>
        <a:lstStyle/>
        <a:p>
          <a:r>
            <a:rPr lang="hr-HR" sz="1400" dirty="0" smtClean="0"/>
            <a:t>OPĆINSKI RADNI SUD</a:t>
          </a:r>
        </a:p>
        <a:p>
          <a:r>
            <a:rPr lang="hr-HR" sz="1400" dirty="0" smtClean="0"/>
            <a:t>(15 dana  + 15 dana)</a:t>
          </a:r>
        </a:p>
        <a:p>
          <a:endParaRPr lang="hr-HR" sz="1400" dirty="0" smtClean="0"/>
        </a:p>
      </dgm:t>
    </dgm:pt>
    <dgm:pt modelId="{236DC8D6-B220-4A7F-BB1B-BF6F538DA224}" type="parTrans" cxnId="{A1DBC859-214A-442D-92DA-B705AC03E763}">
      <dgm:prSet/>
      <dgm:spPr/>
      <dgm:t>
        <a:bodyPr/>
        <a:lstStyle/>
        <a:p>
          <a:endParaRPr lang="hr-HR"/>
        </a:p>
      </dgm:t>
    </dgm:pt>
    <dgm:pt modelId="{BDEFA90E-03B6-4ED1-8168-56EB4FF12645}" type="sibTrans" cxnId="{A1DBC859-214A-442D-92DA-B705AC03E763}">
      <dgm:prSet/>
      <dgm:spPr/>
      <dgm:t>
        <a:bodyPr/>
        <a:lstStyle/>
        <a:p>
          <a:endParaRPr lang="hr-HR"/>
        </a:p>
      </dgm:t>
    </dgm:pt>
    <dgm:pt modelId="{34865061-9B46-4D7B-A7BA-28EEC4A03EF0}" type="pres">
      <dgm:prSet presAssocID="{85A0B178-0252-4945-9DD0-8741FB5BFBEA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hr-HR"/>
        </a:p>
      </dgm:t>
    </dgm:pt>
    <dgm:pt modelId="{8B79FA69-D246-40F8-8D4C-18F8CDD09262}" type="pres">
      <dgm:prSet presAssocID="{D94C927F-E8E2-47C5-8AFB-89A8230C7349}" presName="composite" presStyleCnt="0"/>
      <dgm:spPr/>
    </dgm:pt>
    <dgm:pt modelId="{90209230-D68C-49C2-8519-E6FA12A43CB5}" type="pres">
      <dgm:prSet presAssocID="{D94C927F-E8E2-47C5-8AFB-89A8230C7349}" presName="bentUpArrow1" presStyleLbl="alignImgPlace1" presStyleIdx="0" presStyleCnt="1" custScaleX="75751" custScaleY="46018" custLinFactNeighborX="7391" custLinFactNeighborY="-31875"/>
      <dgm:spPr/>
    </dgm:pt>
    <dgm:pt modelId="{A8601459-F066-4D36-A263-89809B2C1607}" type="pres">
      <dgm:prSet presAssocID="{D94C927F-E8E2-47C5-8AFB-89A8230C7349}" presName="ParentText" presStyleLbl="node1" presStyleIdx="0" presStyleCnt="2" custScaleX="99542" custScaleY="7128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DFACD16-A518-4FD1-A160-FAF9ED8FF94C}" type="pres">
      <dgm:prSet presAssocID="{D94C927F-E8E2-47C5-8AFB-89A8230C7349}" presName="ChildText" presStyleLbl="revTx" presStyleIdx="0" presStyleCnt="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2315E3FE-0575-43CE-BA07-705A7B12874A}" type="pres">
      <dgm:prSet presAssocID="{C5DBE019-0A04-4135-A74B-AD3634D72C8E}" presName="sibTrans" presStyleCnt="0"/>
      <dgm:spPr/>
    </dgm:pt>
    <dgm:pt modelId="{EB6A2289-228E-46DC-AB11-749BDB01B738}" type="pres">
      <dgm:prSet presAssocID="{0F205508-CB4E-4CD5-A7DE-70D9A14110AD}" presName="composite" presStyleCnt="0"/>
      <dgm:spPr/>
    </dgm:pt>
    <dgm:pt modelId="{83F051D0-56A0-42C5-A1D5-D33C22BDA52A}" type="pres">
      <dgm:prSet presAssocID="{0F205508-CB4E-4CD5-A7DE-70D9A14110AD}" presName="ParentText" presStyleLbl="node1" presStyleIdx="1" presStyleCnt="2" custScaleX="105223" custScaleY="7232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E9172245-3869-4145-BECD-8B92B85C4DBA}" type="presOf" srcId="{85A0B178-0252-4945-9DD0-8741FB5BFBEA}" destId="{34865061-9B46-4D7B-A7BA-28EEC4A03EF0}" srcOrd="0" destOrd="0" presId="urn:microsoft.com/office/officeart/2005/8/layout/StepDownProcess"/>
    <dgm:cxn modelId="{2F2A279F-0DC7-4767-B11C-CA51A7EAF937}" type="presOf" srcId="{D94C927F-E8E2-47C5-8AFB-89A8230C7349}" destId="{A8601459-F066-4D36-A263-89809B2C1607}" srcOrd="0" destOrd="0" presId="urn:microsoft.com/office/officeart/2005/8/layout/StepDownProcess"/>
    <dgm:cxn modelId="{A1DBC859-214A-442D-92DA-B705AC03E763}" srcId="{85A0B178-0252-4945-9DD0-8741FB5BFBEA}" destId="{0F205508-CB4E-4CD5-A7DE-70D9A14110AD}" srcOrd="1" destOrd="0" parTransId="{236DC8D6-B220-4A7F-BB1B-BF6F538DA224}" sibTransId="{BDEFA90E-03B6-4ED1-8168-56EB4FF12645}"/>
    <dgm:cxn modelId="{2887EE71-124D-47CC-8BA2-EA625C1081E7}" type="presOf" srcId="{0F205508-CB4E-4CD5-A7DE-70D9A14110AD}" destId="{83F051D0-56A0-42C5-A1D5-D33C22BDA52A}" srcOrd="0" destOrd="0" presId="urn:microsoft.com/office/officeart/2005/8/layout/StepDownProcess"/>
    <dgm:cxn modelId="{5CE14EE6-AED6-46EA-BA25-46B29FF922A8}" srcId="{85A0B178-0252-4945-9DD0-8741FB5BFBEA}" destId="{D94C927F-E8E2-47C5-8AFB-89A8230C7349}" srcOrd="0" destOrd="0" parTransId="{1D4D8601-AFE9-4E08-9C95-2E0A573ACCA5}" sibTransId="{C5DBE019-0A04-4135-A74B-AD3634D72C8E}"/>
    <dgm:cxn modelId="{929F5225-1432-4F0E-B4DF-09CE73E8EF42}" type="presParOf" srcId="{34865061-9B46-4D7B-A7BA-28EEC4A03EF0}" destId="{8B79FA69-D246-40F8-8D4C-18F8CDD09262}" srcOrd="0" destOrd="0" presId="urn:microsoft.com/office/officeart/2005/8/layout/StepDownProcess"/>
    <dgm:cxn modelId="{A53DA128-EDB9-439D-BF8F-43969CDD72F7}" type="presParOf" srcId="{8B79FA69-D246-40F8-8D4C-18F8CDD09262}" destId="{90209230-D68C-49C2-8519-E6FA12A43CB5}" srcOrd="0" destOrd="0" presId="urn:microsoft.com/office/officeart/2005/8/layout/StepDownProcess"/>
    <dgm:cxn modelId="{344B8846-2540-45F2-B71C-6421FE7044E1}" type="presParOf" srcId="{8B79FA69-D246-40F8-8D4C-18F8CDD09262}" destId="{A8601459-F066-4D36-A263-89809B2C1607}" srcOrd="1" destOrd="0" presId="urn:microsoft.com/office/officeart/2005/8/layout/StepDownProcess"/>
    <dgm:cxn modelId="{91D35E7C-EF17-4567-8042-72F57B9CB1F3}" type="presParOf" srcId="{8B79FA69-D246-40F8-8D4C-18F8CDD09262}" destId="{9DFACD16-A518-4FD1-A160-FAF9ED8FF94C}" srcOrd="2" destOrd="0" presId="urn:microsoft.com/office/officeart/2005/8/layout/StepDownProcess"/>
    <dgm:cxn modelId="{C3A89BA0-977D-443D-8606-7D02DC9048BE}" type="presParOf" srcId="{34865061-9B46-4D7B-A7BA-28EEC4A03EF0}" destId="{2315E3FE-0575-43CE-BA07-705A7B12874A}" srcOrd="1" destOrd="0" presId="urn:microsoft.com/office/officeart/2005/8/layout/StepDownProcess"/>
    <dgm:cxn modelId="{97444172-07FD-456D-974D-158C6597E083}" type="presParOf" srcId="{34865061-9B46-4D7B-A7BA-28EEC4A03EF0}" destId="{EB6A2289-228E-46DC-AB11-749BDB01B738}" srcOrd="2" destOrd="0" presId="urn:microsoft.com/office/officeart/2005/8/layout/StepDownProcess"/>
    <dgm:cxn modelId="{52E71524-C01E-428A-BC40-F41D999F40F0}" type="presParOf" srcId="{EB6A2289-228E-46DC-AB11-749BDB01B738}" destId="{83F051D0-56A0-42C5-A1D5-D33C22BDA52A}" srcOrd="0" destOrd="0" presId="urn:microsoft.com/office/officeart/2005/8/layout/StepDownProcess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8AE42F-13BB-42DE-B562-64A8AA64633F}">
      <dsp:nvSpPr>
        <dsp:cNvPr id="0" name=""/>
        <dsp:cNvSpPr/>
      </dsp:nvSpPr>
      <dsp:spPr>
        <a:xfrm>
          <a:off x="0" y="205581"/>
          <a:ext cx="8229600" cy="41148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8585" tIns="72390" rIns="108585" bIns="72390" numCol="1" spcCol="1270" anchor="ctr" anchorCtr="0">
          <a:noAutofit/>
        </a:bodyPr>
        <a:lstStyle/>
        <a:p>
          <a:pPr lvl="0" algn="ctr" defTabSz="2533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5700" kern="1200" dirty="0" smtClean="0"/>
            <a:t>RADNIK/CA</a:t>
          </a:r>
        </a:p>
        <a:p>
          <a:pPr lvl="0" algn="ctr" defTabSz="2533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5700" kern="1200" dirty="0" smtClean="0"/>
        </a:p>
        <a:p>
          <a:pPr lvl="0" algn="ctr" defTabSz="2533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5700" kern="1200" dirty="0" smtClean="0"/>
        </a:p>
        <a:p>
          <a:pPr lvl="0" algn="ctr" defTabSz="2533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5700" kern="1200" dirty="0" smtClean="0"/>
            <a:t>   POSLODAVAC</a:t>
          </a:r>
          <a:endParaRPr lang="hr-HR" sz="5700" kern="1200" dirty="0"/>
        </a:p>
      </dsp:txBody>
      <dsp:txXfrm>
        <a:off x="120518" y="326099"/>
        <a:ext cx="7988564" cy="38737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0A0436-72FE-418F-980A-131CA2DD3A19}">
      <dsp:nvSpPr>
        <dsp:cNvPr id="0" name=""/>
        <dsp:cNvSpPr/>
      </dsp:nvSpPr>
      <dsp:spPr>
        <a:xfrm>
          <a:off x="3102460" y="196755"/>
          <a:ext cx="2210820" cy="5925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 smtClean="0"/>
            <a:t>OTKAZ</a:t>
          </a:r>
          <a:endParaRPr lang="hr-HR" sz="2300" kern="1200" dirty="0"/>
        </a:p>
      </dsp:txBody>
      <dsp:txXfrm>
        <a:off x="3119814" y="214109"/>
        <a:ext cx="2176112" cy="557805"/>
      </dsp:txXfrm>
    </dsp:sp>
    <dsp:sp modelId="{9490197C-F706-47B2-9D02-C90E23E99934}">
      <dsp:nvSpPr>
        <dsp:cNvPr id="0" name=""/>
        <dsp:cNvSpPr/>
      </dsp:nvSpPr>
      <dsp:spPr>
        <a:xfrm>
          <a:off x="169723" y="3515405"/>
          <a:ext cx="2385070" cy="75696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 smtClean="0"/>
            <a:t>REDOVITI OTKAZ</a:t>
          </a:r>
          <a:endParaRPr lang="hr-HR" sz="2300" kern="1200" dirty="0"/>
        </a:p>
      </dsp:txBody>
      <dsp:txXfrm>
        <a:off x="191894" y="3537576"/>
        <a:ext cx="2340728" cy="712619"/>
      </dsp:txXfrm>
    </dsp:sp>
    <dsp:sp modelId="{2BF7789D-0412-4EDF-A2DC-EBEAE339DAEC}">
      <dsp:nvSpPr>
        <dsp:cNvPr id="0" name=""/>
        <dsp:cNvSpPr/>
      </dsp:nvSpPr>
      <dsp:spPr>
        <a:xfrm>
          <a:off x="5437719" y="3515405"/>
          <a:ext cx="2363301" cy="6917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kern="1200" dirty="0" smtClean="0"/>
            <a:t>IZVANREDNI OTKAZ</a:t>
          </a:r>
          <a:endParaRPr lang="hr-HR" sz="2300" kern="1200" dirty="0"/>
        </a:p>
      </dsp:txBody>
      <dsp:txXfrm>
        <a:off x="5457979" y="3535665"/>
        <a:ext cx="2322781" cy="6511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209230-D68C-49C2-8519-E6FA12A43CB5}">
      <dsp:nvSpPr>
        <dsp:cNvPr id="0" name=""/>
        <dsp:cNvSpPr/>
      </dsp:nvSpPr>
      <dsp:spPr>
        <a:xfrm rot="5400000">
          <a:off x="2297804" y="2166589"/>
          <a:ext cx="874758" cy="163933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601459-F066-4D36-A263-89809B2C1607}">
      <dsp:nvSpPr>
        <dsp:cNvPr id="0" name=""/>
        <dsp:cNvSpPr/>
      </dsp:nvSpPr>
      <dsp:spPr>
        <a:xfrm>
          <a:off x="1106416" y="591763"/>
          <a:ext cx="3185348" cy="159660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300" kern="1200" dirty="0" smtClean="0"/>
            <a:t>ZAHTJEV ZA OSTAVRENJEM POVRIJEĐENOG PRAVA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300" kern="1200" dirty="0" smtClean="0"/>
            <a:t>(15 dana od dostave odluke/saznanja)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200" kern="1200" dirty="0" smtClean="0"/>
            <a:t>uvjet sudskog postupka + iznimke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300" kern="1200" dirty="0"/>
        </a:p>
      </dsp:txBody>
      <dsp:txXfrm>
        <a:off x="1184370" y="669717"/>
        <a:ext cx="3029440" cy="1440692"/>
      </dsp:txXfrm>
    </dsp:sp>
    <dsp:sp modelId="{9DFACD16-A518-4FD1-A160-FAF9ED8FF94C}">
      <dsp:nvSpPr>
        <dsp:cNvPr id="0" name=""/>
        <dsp:cNvSpPr/>
      </dsp:nvSpPr>
      <dsp:spPr>
        <a:xfrm>
          <a:off x="4299092" y="496412"/>
          <a:ext cx="2327378" cy="18103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F051D0-56A0-42C5-A1D5-D33C22BDA52A}">
      <dsp:nvSpPr>
        <dsp:cNvPr id="0" name=""/>
        <dsp:cNvSpPr/>
      </dsp:nvSpPr>
      <dsp:spPr>
        <a:xfrm>
          <a:off x="3756042" y="2309684"/>
          <a:ext cx="3367140" cy="161996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/>
            <a:t>OPĆINSKI RADNI SUD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/>
            <a:t>(15 dana  + 15 dana)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hr-HR" sz="1400" kern="1200" dirty="0" smtClean="0"/>
        </a:p>
      </dsp:txBody>
      <dsp:txXfrm>
        <a:off x="3835136" y="2388778"/>
        <a:ext cx="3208952" cy="14617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59D426-AE1B-44F4-8D53-93860E9DCE44}" type="datetimeFigureOut">
              <a:rPr lang="en-GB" smtClean="0"/>
              <a:pPr/>
              <a:t>06/03/2014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smtClean="0"/>
              <a:t>Copyright Romana Matanovac Vučković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9E3675-3402-456A-9169-C1351A526FA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7505650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6FFB0D-D96D-4BC4-A2E6-29FEBD9B4955}" type="datetimeFigureOut">
              <a:rPr lang="en-GB" smtClean="0"/>
              <a:pPr/>
              <a:t>06/03/2014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 smtClean="0"/>
              <a:t>Copyright Romana Matanovac Vučković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C15D5A-08B1-4A4D-A8C2-3665961052E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904577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smtClean="0"/>
              <a:t>Copyright Romana Matanovac Vučković</a:t>
            </a:r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2703BE-29F2-4056-A2D6-4FBB2B7A4943}" type="datetime1">
              <a:rPr lang="en-GB" smtClean="0"/>
              <a:pPr>
                <a:defRPr/>
              </a:pPr>
              <a:t>06/03/2014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Copyright Romana Matanovac Vučković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DF5153-BA3A-4B1E-889E-F967E2DDC56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3B6BA1-1AFF-41BD-8BD9-3C2579727E5A}" type="datetime1">
              <a:rPr lang="en-GB" smtClean="0"/>
              <a:pPr>
                <a:defRPr/>
              </a:pPr>
              <a:t>06/03/2014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Copyright Romana Matanovac Vučković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5F48ED-3654-4F7D-A5D7-3C0CEB6CCED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C6BFAF-16D7-4B8F-9D75-61ED08B72916}" type="datetime1">
              <a:rPr lang="en-GB" smtClean="0"/>
              <a:pPr>
                <a:defRPr/>
              </a:pPr>
              <a:t>06/03/2014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Copyright Romana Matanovac Vučković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45FB8E2-06A5-42F0-99CD-44412A622B95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2082182-B2F8-4BDF-BA84-34997F4B2DB2}" type="datetime1">
              <a:rPr lang="en-GB" smtClean="0"/>
              <a:pPr>
                <a:defRPr/>
              </a:pPr>
              <a:t>06/03/2014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Copyright Romana Matanovac Vučković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9987C5-6FE1-472B-B02D-4383B4D7602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FACB4C-5771-4658-9BF9-A95CC24823F5}" type="datetime1">
              <a:rPr lang="en-GB" smtClean="0"/>
              <a:pPr>
                <a:defRPr/>
              </a:pPr>
              <a:t>06/03/2014</a:t>
            </a:fld>
            <a:endParaRPr lang="en-GB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Copyright Romana Matanovac Vučković</a:t>
            </a:r>
            <a:endParaRPr lang="en-GB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A728CA-B26D-4603-9419-FD21BC65931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29B7F7-535A-4116-AB9A-A624382D74DF}" type="datetime1">
              <a:rPr lang="en-GB" smtClean="0"/>
              <a:pPr>
                <a:defRPr/>
              </a:pPr>
              <a:t>06/03/2014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Copyright Romana Matanovac Vučković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7E647E-4693-4D89-912F-CF93A6E085D9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3463BF-BFEB-4C0F-BA53-89152E0C5179}" type="datetime1">
              <a:rPr lang="en-GB" smtClean="0"/>
              <a:pPr>
                <a:defRPr/>
              </a:pPr>
              <a:t>06/03/2014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Copyright Romana Matanovac Vučković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74C1E8-CC01-403D-99E5-3E85B31CFD9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874143-4919-4423-83FD-2D63AAF39E13}" type="datetime1">
              <a:rPr lang="en-GB" smtClean="0"/>
              <a:pPr>
                <a:defRPr/>
              </a:pPr>
              <a:t>06/03/2014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Copyright Romana Matanovac Vučković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8480DE-F850-4386-825E-04A37066B3C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2D5E263-3B6D-42B3-AE39-47AAF6C79617}" type="datetime1">
              <a:rPr lang="en-GB" smtClean="0"/>
              <a:pPr>
                <a:defRPr/>
              </a:pPr>
              <a:t>06/03/2014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Copyright Romana Matanovac Vučković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A40E3-CC58-49DA-8349-5FB23AFDD23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9B2DD2-4D6C-4DC1-9EB4-B8AF4376EC0C}" type="datetime1">
              <a:rPr lang="en-GB" smtClean="0"/>
              <a:pPr>
                <a:defRPr/>
              </a:pPr>
              <a:t>06/03/2014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Copyright Romana Matanovac Vučković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5D3EA8-9B2A-4165-A3FB-9DAF52779C4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8FE229-4443-48ED-A352-26698AE9E78C}" type="datetime1">
              <a:rPr lang="en-GB" smtClean="0"/>
              <a:pPr>
                <a:defRPr/>
              </a:pPr>
              <a:t>06/03/2014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smtClean="0"/>
              <a:t>Copyright Romana Matanovac Vučković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5D703C-2848-4CE0-B384-77683C5393F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0578388-9869-42D7-AF78-2F10B8B31763}" type="datetime1">
              <a:rPr lang="en-GB" smtClean="0"/>
              <a:pPr>
                <a:defRPr/>
              </a:pPr>
              <a:t>06/03/2014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r>
              <a:rPr lang="en-GB" smtClean="0"/>
              <a:t>Copyright Romana Matanovac Vučković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BA68FD0-8C92-4E56-B3F1-E3D71E67ECE1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wmf"/><Relationship Id="rId4" Type="http://schemas.openxmlformats.org/officeDocument/2006/relationships/oleObject" Target="../embeddings/Microsoft_Word_97_-_2003_Document2.doc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wmf"/><Relationship Id="rId4" Type="http://schemas.openxmlformats.org/officeDocument/2006/relationships/oleObject" Target="../embeddings/Microsoft_Word_97_-_2003_Document3.doc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package" Target="../embeddings/Microsoft_Word_Document2.docx"/><Relationship Id="rId5" Type="http://schemas.openxmlformats.org/officeDocument/2006/relationships/oleObject" Target="../embeddings/oleObject5.bin"/><Relationship Id="rId4" Type="http://schemas.openxmlformats.org/officeDocument/2006/relationships/image" Target="../media/image8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6.bin"/><Relationship Id="rId7" Type="http://schemas.openxmlformats.org/officeDocument/2006/relationships/package" Target="../embeddings/Microsoft_Word_Document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2.wmf"/><Relationship Id="rId5" Type="http://schemas.openxmlformats.org/officeDocument/2006/relationships/image" Target="../media/image10.wmf"/><Relationship Id="rId10" Type="http://schemas.openxmlformats.org/officeDocument/2006/relationships/package" Target="../embeddings/Microsoft_Word_Document5.docx"/><Relationship Id="rId4" Type="http://schemas.openxmlformats.org/officeDocument/2006/relationships/package" Target="../embeddings/Microsoft_Word_Document3.docx"/><Relationship Id="rId9" Type="http://schemas.openxmlformats.org/officeDocument/2006/relationships/oleObject" Target="../embeddings/oleObject8.bin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4.wmf"/><Relationship Id="rId4" Type="http://schemas.openxmlformats.org/officeDocument/2006/relationships/diagramLayout" Target="../diagrams/layout3.xml"/><Relationship Id="rId9" Type="http://schemas.openxmlformats.org/officeDocument/2006/relationships/oleObject" Target="../embeddings/Microsoft_Word_97_-_2003_Document4.doc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Microsoft_Word_97_-_2003_Document1.doc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95317"/>
            <a:ext cx="7772400" cy="3249707"/>
          </a:xfrm>
          <a:solidFill>
            <a:schemeClr val="accent2"/>
          </a:solidFill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normAutofit fontScale="9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algn="ctr"/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>
                <a:solidFill>
                  <a:schemeClr val="bg1"/>
                </a:solidFill>
              </a:rPr>
              <a:t>RADNO PRAVO U RH</a:t>
            </a:r>
            <a:br>
              <a:rPr lang="hr-HR" dirty="0" smtClean="0">
                <a:solidFill>
                  <a:schemeClr val="bg1"/>
                </a:solidFill>
              </a:rPr>
            </a:br>
            <a:r>
              <a:rPr lang="hr-HR" dirty="0">
                <a:solidFill>
                  <a:schemeClr val="bg1"/>
                </a:solidFill>
              </a:rPr>
              <a:t/>
            </a:r>
            <a:br>
              <a:rPr lang="hr-HR" dirty="0">
                <a:solidFill>
                  <a:schemeClr val="bg1"/>
                </a:solidFill>
              </a:rPr>
            </a:b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ctr"/>
            <a:endParaRPr lang="hr-HR" sz="1600" b="1" dirty="0" smtClean="0"/>
          </a:p>
          <a:p>
            <a:pPr algn="ctr"/>
            <a:r>
              <a:rPr lang="hr-HR" sz="1600" b="1" dirty="0" smtClean="0"/>
              <a:t>Doc.dr.sc. </a:t>
            </a:r>
            <a:r>
              <a:rPr lang="en-GB" sz="1600" b="1" dirty="0" err="1" smtClean="0"/>
              <a:t>Romana</a:t>
            </a:r>
            <a:r>
              <a:rPr lang="en-GB" sz="1600" b="1" dirty="0" smtClean="0"/>
              <a:t> </a:t>
            </a:r>
            <a:r>
              <a:rPr lang="en-GB" sz="1600" b="1" dirty="0" err="1" smtClean="0"/>
              <a:t>Matanovac</a:t>
            </a:r>
            <a:r>
              <a:rPr lang="en-GB" sz="1600" b="1" dirty="0" smtClean="0"/>
              <a:t> Vu</a:t>
            </a:r>
            <a:r>
              <a:rPr lang="hr-HR" sz="1600" b="1" dirty="0"/>
              <a:t>č</a:t>
            </a:r>
            <a:r>
              <a:rPr lang="en-GB" sz="1600" b="1" dirty="0" err="1" smtClean="0"/>
              <a:t>kovi</a:t>
            </a:r>
            <a:r>
              <a:rPr lang="hr-HR" sz="1600" b="1"/>
              <a:t>ć</a:t>
            </a:r>
            <a:endParaRPr lang="en-GB" sz="1600" b="1" dirty="0" smtClean="0"/>
          </a:p>
          <a:p>
            <a:pPr algn="ctr"/>
            <a:r>
              <a:rPr lang="hr-HR" sz="1600" b="1" dirty="0" smtClean="0"/>
              <a:t>Pravni fakultet Sveučilišta u Zagreb</a:t>
            </a:r>
            <a:endParaRPr lang="en-GB" sz="1600" b="1" dirty="0" smtClean="0"/>
          </a:p>
          <a:p>
            <a:pPr algn="ctr"/>
            <a:r>
              <a:rPr lang="en-GB" sz="1600" dirty="0" smtClean="0"/>
              <a:t>romana.matanovac.vuckovic@pravo.hr</a:t>
            </a:r>
          </a:p>
          <a:p>
            <a:endParaRPr lang="en-GB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 smtClean="0"/>
              <a:t>Radni odnosi </a:t>
            </a:r>
            <a:br>
              <a:rPr lang="hr-HR" dirty="0" smtClean="0"/>
            </a:br>
            <a:r>
              <a:rPr lang="hr-HR" dirty="0" smtClean="0"/>
              <a:t>-ugovor o radu na određeno vrijeme-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r-HR" dirty="0" smtClean="0"/>
              <a:t>IZNIMKA, a ne pravilo zasnivanja radnog odnosa</a:t>
            </a:r>
          </a:p>
          <a:p>
            <a:r>
              <a:rPr lang="hr-HR" dirty="0"/>
              <a:t>o</a:t>
            </a:r>
            <a:r>
              <a:rPr lang="hr-HR" dirty="0" smtClean="0"/>
              <a:t>dređeno vijeme</a:t>
            </a:r>
          </a:p>
          <a:p>
            <a:pPr lvl="1"/>
            <a:r>
              <a:rPr lang="hr-HR" dirty="0" smtClean="0"/>
              <a:t>rok</a:t>
            </a:r>
          </a:p>
          <a:p>
            <a:pPr lvl="1"/>
            <a:r>
              <a:rPr lang="hr-HR" dirty="0"/>
              <a:t>i</a:t>
            </a:r>
            <a:r>
              <a:rPr lang="hr-HR" dirty="0" smtClean="0"/>
              <a:t>zvršenje određenog posla</a:t>
            </a:r>
          </a:p>
          <a:p>
            <a:pPr lvl="1"/>
            <a:r>
              <a:rPr lang="hr-HR" dirty="0"/>
              <a:t>n</a:t>
            </a:r>
            <a:r>
              <a:rPr lang="hr-HR" dirty="0" smtClean="0"/>
              <a:t>astupanje određenog događaja</a:t>
            </a:r>
          </a:p>
          <a:p>
            <a:pPr marL="91440" indent="0">
              <a:buNone/>
            </a:pPr>
            <a:r>
              <a:rPr lang="hr-HR" sz="1800" dirty="0" smtClean="0">
                <a:latin typeface="+mj-lt"/>
              </a:rPr>
              <a:t>ROK</a:t>
            </a:r>
          </a:p>
          <a:p>
            <a:r>
              <a:rPr lang="vi-VN" sz="1800" dirty="0" smtClean="0">
                <a:latin typeface="+mj-lt"/>
                <a:cs typeface="Lucida Sans Unicode"/>
              </a:rPr>
              <a:t>&gt;</a:t>
            </a:r>
            <a:r>
              <a:rPr lang="vi-VN" sz="1800" dirty="0" smtClean="0">
                <a:latin typeface="+mj-lt"/>
              </a:rPr>
              <a:t> </a:t>
            </a:r>
            <a:r>
              <a:rPr lang="hr-HR" sz="1800" dirty="0" smtClean="0">
                <a:latin typeface="Tw Cen MT" pitchFamily="34" charset="-18"/>
              </a:rPr>
              <a:t>3 </a:t>
            </a:r>
            <a:r>
              <a:rPr lang="vi-VN" sz="1800" dirty="0" smtClean="0">
                <a:latin typeface="+mj-lt"/>
              </a:rPr>
              <a:t>g</a:t>
            </a:r>
            <a:r>
              <a:rPr lang="hr-HR" sz="1800" dirty="0" smtClean="0">
                <a:latin typeface="Tw Cen MT" pitchFamily="34" charset="-18"/>
              </a:rPr>
              <a:t>. - </a:t>
            </a:r>
            <a:r>
              <a:rPr lang="vi-VN" sz="1800" dirty="0" smtClean="0">
                <a:latin typeface="+mj-lt"/>
              </a:rPr>
              <a:t>poslodavac </a:t>
            </a:r>
            <a:r>
              <a:rPr lang="vi-VN" sz="1800" dirty="0">
                <a:latin typeface="+mj-lt"/>
              </a:rPr>
              <a:t>s istim radnikom ne može sklopiti sljedeći uzastopni ugovor o radu na određeno </a:t>
            </a:r>
            <a:r>
              <a:rPr lang="vi-VN" sz="1800" dirty="0" smtClean="0">
                <a:latin typeface="+mj-lt"/>
              </a:rPr>
              <a:t>vrijeme</a:t>
            </a:r>
            <a:endParaRPr lang="vi-VN" sz="1800" dirty="0">
              <a:latin typeface="+mj-lt"/>
            </a:endParaRPr>
          </a:p>
          <a:p>
            <a:r>
              <a:rPr lang="hr-HR" sz="1800" dirty="0" smtClean="0">
                <a:latin typeface="Tw Cen MT" pitchFamily="34" charset="-18"/>
                <a:cs typeface="Lucida Sans Unicode"/>
              </a:rPr>
              <a:t>&lt; </a:t>
            </a:r>
            <a:r>
              <a:rPr lang="hr-HR" sz="1800" dirty="0" smtClean="0">
                <a:latin typeface="Tw Cen MT" pitchFamily="34" charset="-18"/>
              </a:rPr>
              <a:t>3</a:t>
            </a:r>
            <a:r>
              <a:rPr lang="vi-VN" sz="1800" dirty="0" smtClean="0">
                <a:latin typeface="+mj-lt"/>
              </a:rPr>
              <a:t> g</a:t>
            </a:r>
            <a:r>
              <a:rPr lang="hr-HR" sz="1800" dirty="0" smtClean="0">
                <a:latin typeface="Tw Cen MT" pitchFamily="34" charset="-18"/>
              </a:rPr>
              <a:t>. - </a:t>
            </a:r>
            <a:r>
              <a:rPr lang="vi-VN" sz="1800" dirty="0" smtClean="0">
                <a:latin typeface="+mj-lt"/>
                <a:ea typeface="Tahoma" pitchFamily="34" charset="0"/>
                <a:cs typeface="Tahoma" pitchFamily="34" charset="0"/>
              </a:rPr>
              <a:t>ukupno </a:t>
            </a:r>
            <a:r>
              <a:rPr lang="vi-VN" sz="1800" dirty="0">
                <a:latin typeface="+mj-lt"/>
                <a:ea typeface="Tahoma" pitchFamily="34" charset="0"/>
                <a:cs typeface="Tahoma" pitchFamily="34" charset="0"/>
              </a:rPr>
              <a:t>trajanje </a:t>
            </a:r>
            <a:r>
              <a:rPr lang="vi-VN" sz="1800" dirty="0" smtClean="0">
                <a:latin typeface="+mj-lt"/>
                <a:ea typeface="Tahoma" pitchFamily="34" charset="0"/>
                <a:cs typeface="Tahoma" pitchFamily="34" charset="0"/>
              </a:rPr>
              <a:t>sklopljenih ugovora </a:t>
            </a:r>
            <a:r>
              <a:rPr lang="vi-VN" sz="1800" dirty="0">
                <a:latin typeface="+mj-lt"/>
                <a:ea typeface="Tahoma" pitchFamily="34" charset="0"/>
                <a:cs typeface="Tahoma" pitchFamily="34" charset="0"/>
              </a:rPr>
              <a:t>o </a:t>
            </a:r>
            <a:r>
              <a:rPr lang="vi-VN" sz="1800" dirty="0" smtClean="0">
                <a:latin typeface="+mj-lt"/>
                <a:ea typeface="Tahoma" pitchFamily="34" charset="0"/>
                <a:cs typeface="Tahoma" pitchFamily="34" charset="0"/>
              </a:rPr>
              <a:t>radu</a:t>
            </a:r>
            <a:r>
              <a:rPr lang="hr-HR" sz="1800" dirty="0" smtClean="0">
                <a:latin typeface="Tw Cen MT" pitchFamily="34" charset="-18"/>
                <a:ea typeface="Tahoma" pitchFamily="34" charset="0"/>
                <a:cs typeface="Tahoma" pitchFamily="34" charset="0"/>
              </a:rPr>
              <a:t> na određeno vrijeme</a:t>
            </a:r>
            <a:r>
              <a:rPr lang="vi-VN" sz="1800" dirty="0" smtClean="0">
                <a:latin typeface="+mj-lt"/>
                <a:ea typeface="Tahoma" pitchFamily="34" charset="0"/>
                <a:cs typeface="Tahoma" pitchFamily="34" charset="0"/>
              </a:rPr>
              <a:t> ne </a:t>
            </a:r>
            <a:r>
              <a:rPr lang="vi-VN" sz="1800" dirty="0">
                <a:latin typeface="+mj-lt"/>
                <a:ea typeface="Tahoma" pitchFamily="34" charset="0"/>
                <a:cs typeface="Tahoma" pitchFamily="34" charset="0"/>
              </a:rPr>
              <a:t>može biti neprekinuto duže od </a:t>
            </a:r>
            <a:r>
              <a:rPr lang="hr-HR" sz="1800" dirty="0">
                <a:latin typeface="Tw Cen MT" pitchFamily="34" charset="-18"/>
                <a:ea typeface="Tahoma" pitchFamily="34" charset="0"/>
                <a:cs typeface="Tahoma" pitchFamily="34" charset="0"/>
              </a:rPr>
              <a:t>3</a:t>
            </a:r>
            <a:r>
              <a:rPr lang="vi-VN" sz="1800" dirty="0" smtClean="0">
                <a:latin typeface="+mj-lt"/>
                <a:ea typeface="Tahoma" pitchFamily="34" charset="0"/>
                <a:cs typeface="Tahoma" pitchFamily="34" charset="0"/>
              </a:rPr>
              <a:t> godine</a:t>
            </a:r>
            <a:r>
              <a:rPr lang="hr-HR" sz="1800" dirty="0" smtClean="0">
                <a:latin typeface="+mj-lt"/>
                <a:ea typeface="Tahoma" pitchFamily="34" charset="0"/>
                <a:cs typeface="Tahoma" pitchFamily="34" charset="0"/>
              </a:rPr>
              <a:t> ( prekid kraći od 2 mj  (</a:t>
            </a:r>
            <a:r>
              <a:rPr lang="vi-VN" sz="1800" dirty="0" smtClean="0">
                <a:latin typeface="+mj-lt"/>
                <a:ea typeface="Tahoma" pitchFamily="34" charset="0"/>
                <a:cs typeface="Tahoma" pitchFamily="34" charset="0"/>
              </a:rPr>
              <a:t>osim </a:t>
            </a:r>
            <a:r>
              <a:rPr lang="vi-VN" sz="1800" dirty="0">
                <a:latin typeface="+mj-lt"/>
                <a:ea typeface="Tahoma" pitchFamily="34" charset="0"/>
                <a:cs typeface="Tahoma" pitchFamily="34" charset="0"/>
              </a:rPr>
              <a:t>ako je to potrebno zbog </a:t>
            </a:r>
            <a:r>
              <a:rPr lang="vi-VN" sz="1800" dirty="0">
                <a:latin typeface="+mj-lt"/>
              </a:rPr>
              <a:t>zamjene privremeno nenazočnog </a:t>
            </a:r>
            <a:r>
              <a:rPr lang="vi-VN" sz="1800" dirty="0" smtClean="0">
                <a:latin typeface="+mj-lt"/>
              </a:rPr>
              <a:t>radnika</a:t>
            </a:r>
            <a:r>
              <a:rPr lang="hr-HR" sz="1800" dirty="0" smtClean="0">
                <a:latin typeface="Tw Cen MT" pitchFamily="34" charset="-18"/>
              </a:rPr>
              <a:t>/</a:t>
            </a:r>
            <a:r>
              <a:rPr lang="vi-VN" sz="1800" dirty="0" smtClean="0">
                <a:latin typeface="+mj-lt"/>
              </a:rPr>
              <a:t>zbog </a:t>
            </a:r>
            <a:r>
              <a:rPr lang="vi-VN" sz="1800" dirty="0">
                <a:latin typeface="+mj-lt"/>
              </a:rPr>
              <a:t>nekih drugih objektivnih razloga dopušteno </a:t>
            </a:r>
            <a:r>
              <a:rPr lang="vi-VN" sz="1800" dirty="0" smtClean="0">
                <a:latin typeface="+mj-lt"/>
              </a:rPr>
              <a:t>zakonom</a:t>
            </a:r>
            <a:r>
              <a:rPr lang="hr-HR" sz="1800" dirty="0" smtClean="0">
                <a:latin typeface="Tw Cen MT" pitchFamily="34" charset="-18"/>
              </a:rPr>
              <a:t>/</a:t>
            </a:r>
            <a:r>
              <a:rPr lang="vi-VN" sz="1800" dirty="0" smtClean="0">
                <a:latin typeface="+mj-lt"/>
              </a:rPr>
              <a:t>kolektivnim ugovorom</a:t>
            </a:r>
            <a:r>
              <a:rPr lang="hr-HR" sz="1800" dirty="0" smtClean="0">
                <a:latin typeface="+mj-lt"/>
              </a:rPr>
              <a:t>)  </a:t>
            </a:r>
            <a:r>
              <a:rPr lang="hr-HR" sz="1800" dirty="0" smtClean="0">
                <a:latin typeface="Tw Cen MT" pitchFamily="34" charset="-18"/>
              </a:rPr>
              <a:t>(objektivni tazlog za sklapanje  svakog sljedećeg  uzastopnog ugovora s istim radnikom)</a:t>
            </a:r>
            <a:endParaRPr lang="vi-VN" sz="1800" dirty="0">
              <a:latin typeface="+mj-lt"/>
            </a:endParaRPr>
          </a:p>
          <a:p>
            <a:r>
              <a:rPr lang="hr-HR" sz="1800" dirty="0" smtClean="0">
                <a:latin typeface="Tw Cen MT" pitchFamily="34" charset="-18"/>
              </a:rPr>
              <a:t>p</a:t>
            </a:r>
            <a:r>
              <a:rPr lang="vi-VN" sz="1800" dirty="0" smtClean="0">
                <a:latin typeface="+mj-lt"/>
              </a:rPr>
              <a:t>rekid </a:t>
            </a:r>
            <a:r>
              <a:rPr lang="vi-VN" sz="1800" dirty="0">
                <a:latin typeface="+mj-lt"/>
              </a:rPr>
              <a:t>kraći od </a:t>
            </a:r>
            <a:r>
              <a:rPr lang="hr-HR" sz="1800" dirty="0">
                <a:latin typeface="Tw Cen MT" pitchFamily="34" charset="-18"/>
              </a:rPr>
              <a:t>2</a:t>
            </a:r>
            <a:r>
              <a:rPr lang="vi-VN" sz="1800" dirty="0" smtClean="0">
                <a:latin typeface="+mj-lt"/>
              </a:rPr>
              <a:t> </a:t>
            </a:r>
            <a:r>
              <a:rPr lang="vi-VN" sz="1800" dirty="0">
                <a:latin typeface="+mj-lt"/>
              </a:rPr>
              <a:t>mjeseca ne smatra se prekidom razdoblja od </a:t>
            </a:r>
            <a:r>
              <a:rPr lang="hr-HR" sz="1800" dirty="0">
                <a:latin typeface="Tw Cen MT" pitchFamily="34" charset="-18"/>
              </a:rPr>
              <a:t>3</a:t>
            </a:r>
            <a:r>
              <a:rPr lang="vi-VN" sz="1800" dirty="0" smtClean="0">
                <a:latin typeface="+mj-lt"/>
              </a:rPr>
              <a:t> </a:t>
            </a:r>
            <a:r>
              <a:rPr lang="vi-VN" sz="1800" dirty="0">
                <a:latin typeface="+mj-lt"/>
              </a:rPr>
              <a:t>godine </a:t>
            </a:r>
            <a:endParaRPr lang="hr-HR" sz="1800" dirty="0" smtClean="0">
              <a:latin typeface="Tw Cen MT" pitchFamily="34" charset="-18"/>
            </a:endParaRPr>
          </a:p>
          <a:p>
            <a:r>
              <a:rPr lang="hr-HR" sz="1800" dirty="0">
                <a:latin typeface="Tw Cen MT" pitchFamily="34" charset="-18"/>
              </a:rPr>
              <a:t>a</a:t>
            </a:r>
            <a:r>
              <a:rPr lang="vi-VN" sz="1800" dirty="0" smtClean="0">
                <a:latin typeface="+mj-lt"/>
              </a:rPr>
              <a:t>ko </a:t>
            </a:r>
            <a:r>
              <a:rPr lang="vi-VN" sz="1800" dirty="0">
                <a:latin typeface="+mj-lt"/>
              </a:rPr>
              <a:t>je ugovor o radu na određeno vrijeme sklopljen protivno </a:t>
            </a:r>
            <a:r>
              <a:rPr lang="hr-HR" sz="1800" dirty="0" smtClean="0">
                <a:latin typeface="Tw Cen MT" pitchFamily="34" charset="-18"/>
              </a:rPr>
              <a:t>ovome </a:t>
            </a:r>
            <a:r>
              <a:rPr lang="vi-VN" sz="1800" dirty="0" smtClean="0">
                <a:latin typeface="+mj-lt"/>
              </a:rPr>
              <a:t>ili </a:t>
            </a:r>
            <a:r>
              <a:rPr lang="vi-VN" sz="1800" dirty="0">
                <a:latin typeface="+mj-lt"/>
              </a:rPr>
              <a:t>ako radnik nastavi raditi kod poslodavca i nakon isteka vremena za koje je ugovor sklopljen, smatra se da je sklopljen na neodređeno </a:t>
            </a:r>
            <a:r>
              <a:rPr lang="vi-VN" sz="1800" dirty="0" smtClean="0">
                <a:latin typeface="+mj-lt"/>
              </a:rPr>
              <a:t>vrijem</a:t>
            </a:r>
            <a:r>
              <a:rPr lang="hr-HR" sz="1800" dirty="0" smtClean="0">
                <a:latin typeface="Tw Cen MT" pitchFamily="34" charset="-18"/>
              </a:rPr>
              <a:t>e</a:t>
            </a:r>
          </a:p>
          <a:p>
            <a:endParaRPr lang="hr-HR" sz="1800" dirty="0" smtClean="0">
              <a:latin typeface="Tw Cen MT" pitchFamily="34" charset="-18"/>
            </a:endParaRPr>
          </a:p>
          <a:p>
            <a:r>
              <a:rPr lang="hr-HR" sz="1800" dirty="0" smtClean="0">
                <a:latin typeface="Tw Cen MT" pitchFamily="34" charset="-18"/>
              </a:rPr>
              <a:t>Primjer ugovora na određeno vrijeme</a:t>
            </a:r>
          </a:p>
          <a:p>
            <a:endParaRPr lang="hr-HR" sz="1800" dirty="0" smtClean="0">
              <a:latin typeface="Tw Cen MT" pitchFamily="34" charset="-18"/>
            </a:endParaRPr>
          </a:p>
          <a:p>
            <a:endParaRPr lang="vi-VN" sz="1800" dirty="0">
              <a:latin typeface="+mj-lt"/>
            </a:endParaRPr>
          </a:p>
          <a:p>
            <a:endParaRPr lang="vi-VN" sz="1800" dirty="0">
              <a:latin typeface="+mj-lt"/>
            </a:endParaRPr>
          </a:p>
          <a:p>
            <a:pPr lvl="1"/>
            <a:endParaRPr lang="hr-HR" sz="1800" dirty="0" smtClean="0">
              <a:latin typeface="Tw Cen MT" pitchFamily="34" charset="-18"/>
            </a:endParaRPr>
          </a:p>
          <a:p>
            <a:pPr marL="365760" lvl="1" indent="0">
              <a:buNone/>
            </a:pPr>
            <a:endParaRPr lang="hr-HR" sz="1800" dirty="0" smtClean="0">
              <a:latin typeface="Tw Cen MT" pitchFamily="34" charset="-18"/>
            </a:endParaRPr>
          </a:p>
          <a:p>
            <a:pPr marL="365760" lvl="1" indent="0">
              <a:buNone/>
            </a:pPr>
            <a:endParaRPr lang="hr-HR" dirty="0" smtClean="0"/>
          </a:p>
          <a:p>
            <a:pPr lvl="1"/>
            <a:endParaRPr lang="hr-HR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4786281"/>
              </p:ext>
            </p:extLst>
          </p:nvPr>
        </p:nvGraphicFramePr>
        <p:xfrm>
          <a:off x="4211960" y="5517232"/>
          <a:ext cx="626368" cy="542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8" name="Document" showAsIcon="1" r:id="rId4" imgW="914400" imgH="771480" progId="Word.Document.8">
                  <p:embed/>
                </p:oleObj>
              </mc:Choice>
              <mc:Fallback>
                <p:oleObj name="Document" showAsIcon="1" r:id="rId4" imgW="914400" imgH="77148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11960" y="5517232"/>
                        <a:ext cx="626368" cy="5425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573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 smtClean="0"/>
              <a:t>Radni odnosi</a:t>
            </a:r>
            <a:br>
              <a:rPr lang="hr-HR" dirty="0" smtClean="0"/>
            </a:br>
            <a:r>
              <a:rPr lang="hr-HR" dirty="0" smtClean="0"/>
              <a:t>-oblik ugovora o radu-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</a:t>
            </a:r>
            <a:r>
              <a:rPr lang="hr-HR" dirty="0" smtClean="0"/>
              <a:t>isani oblik </a:t>
            </a:r>
          </a:p>
          <a:p>
            <a:pPr marL="617220" lvl="1" indent="-342900"/>
            <a:r>
              <a:rPr lang="hr-HR" dirty="0" smtClean="0"/>
              <a:t>propust ne utječe na postojanje i valjanost ugovora</a:t>
            </a:r>
          </a:p>
          <a:p>
            <a:pPr marL="982980" lvl="2" indent="-342900"/>
            <a:r>
              <a:rPr lang="hr-HR" dirty="0"/>
              <a:t>a</a:t>
            </a:r>
            <a:r>
              <a:rPr lang="hr-HR" dirty="0" smtClean="0"/>
              <a:t>li poslodavac je dužan radniku prije početka rada izdati pisanu potvrdu o sklopljenom ugovoru </a:t>
            </a:r>
          </a:p>
          <a:p>
            <a:pPr marL="1531620" lvl="4" indent="-342900"/>
            <a:r>
              <a:rPr lang="hr-HR" dirty="0" smtClean="0"/>
              <a:t> </a:t>
            </a:r>
          </a:p>
          <a:p>
            <a:pPr marL="982980" lvl="2" indent="-342900"/>
            <a:r>
              <a:rPr lang="hr-HR" dirty="0"/>
              <a:t>a</a:t>
            </a:r>
            <a:r>
              <a:rPr lang="hr-HR" dirty="0" smtClean="0"/>
              <a:t>ko ne sklopi ugovor u pisanom obliku/ne izda pisanu potvrdu o sklopljenom ugoovru         smatra se da je sklopljen  ugovoro na neodređeno vrijeme</a:t>
            </a:r>
            <a:endParaRPr lang="hr-HR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635896" y="3599791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5160994"/>
              </p:ext>
            </p:extLst>
          </p:nvPr>
        </p:nvGraphicFramePr>
        <p:xfrm>
          <a:off x="4788024" y="2780928"/>
          <a:ext cx="576064" cy="4860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1" name="Document" showAsIcon="1" r:id="rId4" imgW="914400" imgH="771480" progId="Word.Document.8">
                  <p:embed/>
                </p:oleObj>
              </mc:Choice>
              <mc:Fallback>
                <p:oleObj name="Document" showAsIcon="1" r:id="rId4" imgW="914400" imgH="77148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88024" y="2780928"/>
                        <a:ext cx="576064" cy="48605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8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 smtClean="0"/>
              <a:t>Radni odnosi</a:t>
            </a:r>
            <a:br>
              <a:rPr lang="hr-HR" dirty="0" smtClean="0"/>
            </a:br>
            <a:r>
              <a:rPr lang="hr-HR" dirty="0" smtClean="0"/>
              <a:t>-probni rad-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/>
              <a:t>m</a:t>
            </a:r>
            <a:r>
              <a:rPr lang="hr-HR" dirty="0" smtClean="0"/>
              <a:t>aksimalno 6 mjeseci</a:t>
            </a:r>
          </a:p>
          <a:p>
            <a:r>
              <a:rPr lang="hr-HR" dirty="0"/>
              <a:t>nezadovoljanvanje radnika na probnom </a:t>
            </a:r>
            <a:r>
              <a:rPr lang="hr-HR" dirty="0" smtClean="0"/>
              <a:t>radu </a:t>
            </a:r>
          </a:p>
          <a:p>
            <a:pPr marL="0" indent="0">
              <a:buNone/>
            </a:pPr>
            <a:endParaRPr lang="hr-HR" dirty="0"/>
          </a:p>
          <a:p>
            <a:pPr marL="0" indent="0" algn="ctr">
              <a:buNone/>
            </a:pPr>
            <a:endParaRPr lang="hr-HR" sz="2000" dirty="0"/>
          </a:p>
          <a:p>
            <a:pPr marL="0" indent="0" algn="ctr">
              <a:buNone/>
            </a:pPr>
            <a:r>
              <a:rPr lang="hr-HR" sz="2000" dirty="0" smtClean="0"/>
              <a:t>predstavlja</a:t>
            </a:r>
            <a:endParaRPr lang="hr-HR" sz="2000" dirty="0"/>
          </a:p>
          <a:p>
            <a:pPr marL="0" indent="0" algn="ctr">
              <a:buNone/>
            </a:pPr>
            <a:r>
              <a:rPr lang="hr-HR" sz="2000" dirty="0" smtClean="0"/>
              <a:t>posebno opravdan razlog za otkaz ugovora o radi</a:t>
            </a:r>
            <a:endParaRPr lang="hr-HR" sz="2000" dirty="0"/>
          </a:p>
          <a:p>
            <a:pPr marL="0" indent="0" algn="ctr">
              <a:buNone/>
            </a:pPr>
            <a:r>
              <a:rPr lang="hr-HR" sz="2000" dirty="0"/>
              <a:t>o</a:t>
            </a:r>
            <a:r>
              <a:rPr lang="hr-HR" sz="2000" dirty="0" smtClean="0"/>
              <a:t>tkazni rok najmanje 7 dana </a:t>
            </a:r>
          </a:p>
          <a:p>
            <a:pPr marL="0" indent="0" algn="ctr">
              <a:buNone/>
            </a:pPr>
            <a:r>
              <a:rPr lang="hr-HR" sz="2000" dirty="0" smtClean="0"/>
              <a:t>(ne primjenjuje se na otkaz Zakon o radu osim u pogledu neopravdanih razloga za otkaz, oblika, obrazloženja i dostave otkaza, vraćenja radnika na posao u slučaju nedopuštenog otkaza)</a:t>
            </a:r>
          </a:p>
        </p:txBody>
      </p:sp>
      <p:cxnSp>
        <p:nvCxnSpPr>
          <p:cNvPr id="5" name="Elbow Connector 4"/>
          <p:cNvCxnSpPr/>
          <p:nvPr/>
        </p:nvCxnSpPr>
        <p:spPr>
          <a:xfrm rot="5400000">
            <a:off x="4129484" y="2791397"/>
            <a:ext cx="758552" cy="161553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1624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 smtClean="0"/>
              <a:t>Radni odnosi</a:t>
            </a:r>
            <a:br>
              <a:rPr lang="hr-HR" dirty="0" smtClean="0"/>
            </a:br>
            <a:r>
              <a:rPr lang="hr-HR" dirty="0" smtClean="0"/>
              <a:t>-pripravnik-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o</a:t>
            </a:r>
            <a:r>
              <a:rPr lang="hr-HR" dirty="0" smtClean="0"/>
              <a:t>soba koja se prvi put zapošljava u zanimanju za koje se školovala (vježbenik ili drugi pripravnik)</a:t>
            </a:r>
          </a:p>
          <a:p>
            <a:r>
              <a:rPr lang="hr-HR" dirty="0"/>
              <a:t>o</a:t>
            </a:r>
            <a:r>
              <a:rPr lang="hr-HR" dirty="0" smtClean="0"/>
              <a:t>sposobavlja se za smostalni rad u zanimanju za koje se školovao</a:t>
            </a:r>
          </a:p>
          <a:p>
            <a:r>
              <a:rPr lang="hr-HR" dirty="0"/>
              <a:t>m</a:t>
            </a:r>
            <a:r>
              <a:rPr lang="hr-HR" dirty="0" smtClean="0"/>
              <a:t>ože se sklopiti ugovor o radu na određeno vrijeme</a:t>
            </a:r>
          </a:p>
          <a:p>
            <a:r>
              <a:rPr lang="hr-HR" dirty="0"/>
              <a:t>p</a:t>
            </a:r>
            <a:r>
              <a:rPr lang="hr-HR" dirty="0" smtClean="0"/>
              <a:t>ripravnički staž traje najduže godinu dana, ako zakonom nije drukčije određeno</a:t>
            </a:r>
          </a:p>
          <a:p>
            <a:r>
              <a:rPr lang="hr-HR" dirty="0"/>
              <a:t>n</a:t>
            </a:r>
            <a:r>
              <a:rPr lang="hr-HR" dirty="0" smtClean="0"/>
              <a:t>akon pripravničkog staža polaganje stručnog ispita(ukoliko je propisano) </a:t>
            </a:r>
          </a:p>
          <a:p>
            <a:r>
              <a:rPr lang="hr-HR" dirty="0"/>
              <a:t>p</a:t>
            </a:r>
            <a:r>
              <a:rPr lang="hr-HR" dirty="0" smtClean="0"/>
              <a:t>ripravniku koji ne položi stručni ispit poslodavac može redovito otkazati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64416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 smtClean="0"/>
              <a:t>Radni odnosi</a:t>
            </a:r>
            <a:br>
              <a:rPr lang="hr-HR" dirty="0" smtClean="0"/>
            </a:br>
            <a:r>
              <a:rPr lang="hr-HR" dirty="0" smtClean="0"/>
              <a:t>-stručno osposobljavanje za rad-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s</a:t>
            </a:r>
            <a:r>
              <a:rPr lang="hr-HR" dirty="0" smtClean="0"/>
              <a:t>tručno osposobljavanje za rad bez zasnivanja radnog odnosa</a:t>
            </a:r>
          </a:p>
          <a:p>
            <a:r>
              <a:rPr lang="hr-HR" dirty="0"/>
              <a:t>o</a:t>
            </a:r>
            <a:r>
              <a:rPr lang="hr-HR" dirty="0" smtClean="0"/>
              <a:t>soba koja je završila školovanje</a:t>
            </a:r>
          </a:p>
          <a:p>
            <a:r>
              <a:rPr lang="hr-HR" dirty="0"/>
              <a:t>a</a:t>
            </a:r>
            <a:r>
              <a:rPr lang="hr-HR" dirty="0" smtClean="0"/>
              <a:t>ko je stručni ispit ili radno iskustvo, zakonom ili dr. propisom utvrđeno kao uvjet za obavljanje poslova radnog mjesta određenog zanimanja</a:t>
            </a:r>
          </a:p>
          <a:p>
            <a:r>
              <a:rPr lang="hr-HR" dirty="0"/>
              <a:t>s</a:t>
            </a:r>
            <a:r>
              <a:rPr lang="hr-HR" dirty="0" smtClean="0"/>
              <a:t>tručno </a:t>
            </a:r>
            <a:r>
              <a:rPr lang="hr-HR" sz="1800" dirty="0" smtClean="0"/>
              <a:t>osposobljavanje</a:t>
            </a:r>
            <a:r>
              <a:rPr lang="hr-HR" sz="1800" dirty="0" smtClean="0">
                <a:latin typeface="Lucida Sans Unicode"/>
                <a:cs typeface="Lucida Sans Unicode"/>
              </a:rPr>
              <a:t>=ubraja se u pripravnički staž i radno iskustvo</a:t>
            </a:r>
          </a:p>
          <a:p>
            <a:r>
              <a:rPr lang="hr-HR" sz="1800" dirty="0">
                <a:latin typeface="Lucida Sans Unicode"/>
                <a:cs typeface="Lucida Sans Unicode"/>
              </a:rPr>
              <a:t>m</a:t>
            </a:r>
            <a:r>
              <a:rPr lang="hr-HR" sz="1800" dirty="0" smtClean="0">
                <a:latin typeface="Lucida Sans Unicode"/>
                <a:cs typeface="Lucida Sans Unicode"/>
              </a:rPr>
              <a:t>aksimalno koliko traje i pripravnički staž</a:t>
            </a:r>
          </a:p>
          <a:p>
            <a:r>
              <a:rPr lang="hr-HR" sz="1800" dirty="0">
                <a:latin typeface="Lucida Sans Unicode"/>
                <a:cs typeface="Lucida Sans Unicode"/>
              </a:rPr>
              <a:t>p</a:t>
            </a:r>
            <a:r>
              <a:rPr lang="hr-HR" sz="1800" dirty="0" smtClean="0">
                <a:latin typeface="Lucida Sans Unicode"/>
                <a:cs typeface="Lucida Sans Unicode"/>
              </a:rPr>
              <a:t>isani oblik ugovora</a:t>
            </a:r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929703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 smtClean="0"/>
              <a:t>Radni odnosi</a:t>
            </a:r>
            <a:br>
              <a:rPr lang="hr-HR" dirty="0" smtClean="0"/>
            </a:br>
            <a:r>
              <a:rPr lang="hr-HR" dirty="0" smtClean="0"/>
              <a:t>-radno vrijeme-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Puno radno vrijeme</a:t>
            </a:r>
          </a:p>
          <a:p>
            <a:pPr lvl="1"/>
            <a:r>
              <a:rPr lang="hr-HR" dirty="0" smtClean="0"/>
              <a:t>40 sati tjedno</a:t>
            </a:r>
          </a:p>
          <a:p>
            <a:pPr lvl="1"/>
            <a:endParaRPr lang="hr-HR" dirty="0"/>
          </a:p>
          <a:p>
            <a:r>
              <a:rPr lang="hr-HR" dirty="0" smtClean="0"/>
              <a:t>Nepuno radno vrijeme</a:t>
            </a:r>
          </a:p>
          <a:p>
            <a:pPr lvl="1"/>
            <a:r>
              <a:rPr lang="hr-HR" dirty="0"/>
              <a:t>v</a:t>
            </a:r>
            <a:r>
              <a:rPr lang="hr-HR" dirty="0" smtClean="0"/>
              <a:t>rijeme kraće od punog radnog vremena</a:t>
            </a:r>
          </a:p>
          <a:p>
            <a:pPr lvl="1"/>
            <a:endParaRPr lang="hr-HR" dirty="0"/>
          </a:p>
          <a:p>
            <a:r>
              <a:rPr lang="hr-HR" dirty="0" smtClean="0"/>
              <a:t>Skraćeno radno vrijeme</a:t>
            </a:r>
          </a:p>
          <a:p>
            <a:pPr lvl="1"/>
            <a:r>
              <a:rPr lang="hr-HR" dirty="0"/>
              <a:t>k</a:t>
            </a:r>
            <a:r>
              <a:rPr lang="hr-HR" dirty="0" smtClean="0"/>
              <a:t>ada nije moguće zaštiti radnika od štetnih utjecaja radno vrijeme se skraćuje razmjeno štetenom utjecaju uvjeta rada na zdravlje i radnu sposobnost radnika</a:t>
            </a:r>
          </a:p>
          <a:p>
            <a:pPr lvl="1"/>
            <a:r>
              <a:rPr lang="hr-HR" dirty="0" smtClean="0"/>
              <a:t>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2773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 smtClean="0"/>
              <a:t>Radni odnosi</a:t>
            </a:r>
            <a:br>
              <a:rPr lang="hr-HR" dirty="0" smtClean="0"/>
            </a:br>
            <a:r>
              <a:rPr lang="hr-HR" dirty="0" smtClean="0"/>
              <a:t>-prekovremeni rad-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r</a:t>
            </a:r>
            <a:r>
              <a:rPr lang="hr-HR" dirty="0" smtClean="0"/>
              <a:t>ad duži od punog radnog/nepunog radnog vremena, najviše do osam sati tjedno</a:t>
            </a:r>
          </a:p>
          <a:p>
            <a:r>
              <a:rPr lang="hr-HR" dirty="0"/>
              <a:t>z</a:t>
            </a:r>
            <a:r>
              <a:rPr lang="hr-HR" dirty="0" smtClean="0"/>
              <a:t>abrenjen je maloljetnicima</a:t>
            </a:r>
          </a:p>
          <a:p>
            <a:r>
              <a:rPr lang="hr-HR" dirty="0"/>
              <a:t>s</a:t>
            </a:r>
            <a:r>
              <a:rPr lang="hr-HR" dirty="0" smtClean="0"/>
              <a:t>amo uz pisanu izjavu o dobrovoljnom pristanku na takav rad</a:t>
            </a:r>
          </a:p>
          <a:p>
            <a:pPr lvl="2"/>
            <a:r>
              <a:rPr lang="hr-HR" dirty="0"/>
              <a:t>t</a:t>
            </a:r>
            <a:r>
              <a:rPr lang="hr-HR" dirty="0" smtClean="0"/>
              <a:t>rudnica</a:t>
            </a:r>
          </a:p>
          <a:p>
            <a:pPr lvl="2"/>
            <a:r>
              <a:rPr lang="hr-HR" dirty="0"/>
              <a:t>r</a:t>
            </a:r>
            <a:r>
              <a:rPr lang="hr-HR" dirty="0" smtClean="0"/>
              <a:t>oditelj s djetetom do 3 g. starosti</a:t>
            </a:r>
          </a:p>
          <a:p>
            <a:pPr lvl="2"/>
            <a:r>
              <a:rPr lang="hr-HR" dirty="0"/>
              <a:t>s</a:t>
            </a:r>
            <a:r>
              <a:rPr lang="hr-HR" dirty="0" smtClean="0"/>
              <a:t>amohrani roditelj s djetetom do 6 g. starosti</a:t>
            </a:r>
          </a:p>
          <a:p>
            <a:pPr lvl="2"/>
            <a:r>
              <a:rPr lang="hr-HR" dirty="0"/>
              <a:t>r</a:t>
            </a:r>
            <a:r>
              <a:rPr lang="hr-HR" dirty="0" smtClean="0"/>
              <a:t>adnik koji radi sa nepunim radnim vremenom </a:t>
            </a:r>
          </a:p>
        </p:txBody>
      </p:sp>
    </p:spTree>
    <p:extLst>
      <p:ext uri="{BB962C8B-B14F-4D97-AF65-F5344CB8AC3E}">
        <p14:creationId xmlns:p14="http://schemas.microsoft.com/office/powerpoint/2010/main" val="3162778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 smtClean="0"/>
              <a:t>Radni odnosi</a:t>
            </a:r>
            <a:br>
              <a:rPr lang="hr-HR" dirty="0" smtClean="0"/>
            </a:br>
            <a:r>
              <a:rPr lang="hr-HR" dirty="0" smtClean="0"/>
              <a:t>-noćni rad-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r</a:t>
            </a:r>
            <a:r>
              <a:rPr lang="hr-HR" dirty="0" smtClean="0"/>
              <a:t>ad između 22,00-06,00 sati (osim iznimke)</a:t>
            </a:r>
          </a:p>
          <a:p>
            <a:r>
              <a:rPr lang="hr-HR" dirty="0"/>
              <a:t>m</a:t>
            </a:r>
            <a:r>
              <a:rPr lang="hr-HR" dirty="0" smtClean="0"/>
              <a:t>aloljetnik u industriji 19,00-07,00 sati</a:t>
            </a:r>
          </a:p>
          <a:p>
            <a:r>
              <a:rPr lang="hr-HR" dirty="0"/>
              <a:t>m</a:t>
            </a:r>
            <a:r>
              <a:rPr lang="hr-HR" dirty="0" smtClean="0"/>
              <a:t>aloljetnik izvan industrije 20,00-06,00 sati</a:t>
            </a:r>
          </a:p>
        </p:txBody>
      </p:sp>
    </p:spTree>
    <p:extLst>
      <p:ext uri="{BB962C8B-B14F-4D97-AF65-F5344CB8AC3E}">
        <p14:creationId xmlns:p14="http://schemas.microsoft.com/office/powerpoint/2010/main" val="5405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 smtClean="0"/>
              <a:t>Radni odnosi</a:t>
            </a:r>
            <a:br>
              <a:rPr lang="hr-HR" dirty="0" smtClean="0"/>
            </a:br>
            <a:r>
              <a:rPr lang="hr-HR" dirty="0" smtClean="0"/>
              <a:t>-rad u smjenama-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o</a:t>
            </a:r>
            <a:r>
              <a:rPr lang="hr-HR" dirty="0" smtClean="0"/>
              <a:t>rganizacija rada prema kojoj dolazi do izmjene radnika na istom radnom mjestu i mjestu rada u skladi s rasopredom radnog vremena </a:t>
            </a:r>
          </a:p>
          <a:p>
            <a:r>
              <a:rPr lang="hr-HR" dirty="0"/>
              <a:t>p</a:t>
            </a:r>
            <a:r>
              <a:rPr lang="hr-HR" dirty="0" smtClean="0"/>
              <a:t>rekinut/neprekinut, ukjljučujući izmjenu smjena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68773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 smtClean="0"/>
              <a:t>Radni odnosi</a:t>
            </a:r>
            <a:br>
              <a:rPr lang="hr-HR" dirty="0" smtClean="0"/>
            </a:br>
            <a:r>
              <a:rPr lang="hr-HR" dirty="0" smtClean="0"/>
              <a:t>-odmori i dopusti-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s</a:t>
            </a:r>
            <a:r>
              <a:rPr lang="hr-HR" dirty="0" smtClean="0"/>
              <a:t>tanka</a:t>
            </a:r>
          </a:p>
          <a:p>
            <a:r>
              <a:rPr lang="hr-HR" dirty="0"/>
              <a:t>d</a:t>
            </a:r>
            <a:r>
              <a:rPr lang="hr-HR" dirty="0" smtClean="0"/>
              <a:t>nevni odmor</a:t>
            </a:r>
          </a:p>
          <a:p>
            <a:r>
              <a:rPr lang="hr-HR" dirty="0"/>
              <a:t>t</a:t>
            </a:r>
            <a:r>
              <a:rPr lang="hr-HR" dirty="0" smtClean="0"/>
              <a:t>jedni odmor</a:t>
            </a:r>
          </a:p>
          <a:p>
            <a:r>
              <a:rPr lang="hr-HR" dirty="0"/>
              <a:t>g</a:t>
            </a:r>
            <a:r>
              <a:rPr lang="hr-HR" dirty="0" smtClean="0"/>
              <a:t>odišnji odmor</a:t>
            </a:r>
          </a:p>
          <a:p>
            <a:endParaRPr lang="hr-HR" dirty="0"/>
          </a:p>
          <a:p>
            <a:r>
              <a:rPr lang="hr-HR" dirty="0"/>
              <a:t>p</a:t>
            </a:r>
            <a:r>
              <a:rPr lang="hr-HR" dirty="0" smtClean="0"/>
              <a:t>laćeni dopust</a:t>
            </a:r>
          </a:p>
          <a:p>
            <a:r>
              <a:rPr lang="hr-HR" dirty="0"/>
              <a:t>n</a:t>
            </a:r>
            <a:r>
              <a:rPr lang="hr-HR" dirty="0" smtClean="0"/>
              <a:t>eplaćeni dopust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75519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			</a:t>
            </a:r>
            <a:br>
              <a:rPr lang="hr-HR" dirty="0" smtClean="0"/>
            </a:br>
            <a:r>
              <a:rPr lang="hr-HR" dirty="0"/>
              <a:t/>
            </a:r>
            <a:br>
              <a:rPr lang="hr-HR" dirty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/>
              <a:t> </a:t>
            </a:r>
            <a:r>
              <a:rPr lang="hr-HR" dirty="0" smtClean="0"/>
              <a:t>  	</a:t>
            </a:r>
            <a:br>
              <a:rPr lang="hr-HR" dirty="0" smtClean="0"/>
            </a:br>
            <a:r>
              <a:rPr lang="hr-HR" dirty="0"/>
              <a:t> </a:t>
            </a:r>
            <a:r>
              <a:rPr lang="hr-HR" dirty="0" smtClean="0"/>
              <a:t>      </a:t>
            </a:r>
            <a:r>
              <a:rPr lang="hr-HR" dirty="0" smtClean="0">
                <a:solidFill>
                  <a:schemeClr val="bg1"/>
                </a:solidFill>
              </a:rPr>
              <a:t>RADNI ODNOSI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5" name="Podnaslov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 smtClean="0"/>
              <a:t>Radni odnosi</a:t>
            </a:r>
            <a:br>
              <a:rPr lang="hr-HR" dirty="0" smtClean="0"/>
            </a:br>
            <a:r>
              <a:rPr lang="hr-HR" dirty="0" smtClean="0"/>
              <a:t>-plaća-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r-HR" dirty="0"/>
              <a:t>u</a:t>
            </a:r>
            <a:r>
              <a:rPr lang="hr-HR" dirty="0" smtClean="0"/>
              <a:t>govor o radu/pravilnik o radu/kolektivni ugovor</a:t>
            </a:r>
          </a:p>
          <a:p>
            <a:pPr lvl="1"/>
            <a:r>
              <a:rPr lang="hr-HR" dirty="0"/>
              <a:t>a</a:t>
            </a:r>
            <a:r>
              <a:rPr lang="hr-HR" dirty="0" smtClean="0"/>
              <a:t>ko nije određeno - primjerena plaća</a:t>
            </a:r>
          </a:p>
          <a:p>
            <a:pPr lvl="1"/>
            <a:endParaRPr lang="hr-HR" dirty="0"/>
          </a:p>
          <a:p>
            <a:r>
              <a:rPr lang="hr-HR" dirty="0"/>
              <a:t>p</a:t>
            </a:r>
            <a:r>
              <a:rPr lang="hr-HR" dirty="0" smtClean="0"/>
              <a:t>laća se isplaćuje nakon obavljenog rada</a:t>
            </a:r>
          </a:p>
          <a:p>
            <a:r>
              <a:rPr lang="hr-HR" dirty="0"/>
              <a:t>i</a:t>
            </a:r>
            <a:r>
              <a:rPr lang="hr-HR" dirty="0" smtClean="0"/>
              <a:t>splata u novcu</a:t>
            </a:r>
          </a:p>
          <a:p>
            <a:r>
              <a:rPr lang="hr-HR" dirty="0"/>
              <a:t>d</a:t>
            </a:r>
            <a:r>
              <a:rPr lang="hr-HR" dirty="0" smtClean="0"/>
              <a:t>o 15-og dana u mjesecu</a:t>
            </a:r>
          </a:p>
          <a:p>
            <a:r>
              <a:rPr lang="hr-HR" dirty="0"/>
              <a:t>p</a:t>
            </a:r>
            <a:r>
              <a:rPr lang="hr-HR" dirty="0" smtClean="0"/>
              <a:t>oslodavac dužan najkasnije 15 dana od dana isplate plaće, naknade plaće ili otpremnine, radniku dostaviti obračun iz kojeg je vidljivo kako su ti iznosi obračunati</a:t>
            </a:r>
          </a:p>
          <a:p>
            <a:r>
              <a:rPr lang="hr-HR" dirty="0"/>
              <a:t>a</a:t>
            </a:r>
            <a:r>
              <a:rPr lang="hr-HR" dirty="0" smtClean="0"/>
              <a:t>ko ne isplati plaću na dan dospjelosti ili je ne isplati u cijelosti dužan je do kraja mjeseca u kojem je dospjela isplata plaće radniku dostaviti obračun iznosa koje je bio dužan isplatiti </a:t>
            </a:r>
          </a:p>
          <a:p>
            <a:r>
              <a:rPr lang="hr-HR" dirty="0"/>
              <a:t>o</a:t>
            </a:r>
            <a:r>
              <a:rPr lang="hr-HR" dirty="0" smtClean="0"/>
              <a:t>bračun iznosa dospjele, a neisplaćene plaće je ovršna isprava putem koje se preko FINE provodi ovrha nad poslodavcem </a:t>
            </a:r>
            <a:endParaRPr lang="hr-HR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8762211"/>
              </p:ext>
            </p:extLst>
          </p:nvPr>
        </p:nvGraphicFramePr>
        <p:xfrm>
          <a:off x="7596336" y="566124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48" name="Acrobat Document" showAsIcon="1" r:id="rId3" imgW="914400" imgH="771480" progId="AcroExch.Document.11">
                  <p:embed/>
                </p:oleObj>
              </mc:Choice>
              <mc:Fallback>
                <p:oleObj name="Acrobat Document" showAsIcon="1" r:id="rId3" imgW="914400" imgH="77148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596336" y="566124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512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/>
            </a:r>
            <a:br>
              <a:rPr lang="hr-HR" dirty="0" smtClean="0"/>
            </a:br>
            <a:r>
              <a:rPr lang="hr-HR" dirty="0" smtClean="0"/>
              <a:t>Radni odnosi</a:t>
            </a:r>
            <a:br>
              <a:rPr lang="hr-HR" dirty="0" smtClean="0"/>
            </a:br>
            <a:r>
              <a:rPr lang="hr-HR" dirty="0" smtClean="0"/>
              <a:t>-zabrana natjecanja radnika s poslodavcem-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z</a:t>
            </a:r>
            <a:r>
              <a:rPr lang="hr-HR" dirty="0" smtClean="0"/>
              <a:t>konska zabrana natjecanja</a:t>
            </a:r>
          </a:p>
          <a:p>
            <a:pPr lvl="1"/>
            <a:r>
              <a:rPr lang="hr-HR" dirty="0"/>
              <a:t>r</a:t>
            </a:r>
            <a:r>
              <a:rPr lang="hr-HR" dirty="0" smtClean="0"/>
              <a:t>adnik ne smije bez odobrenja poslodavca za svoj ili tuđi račun sklapati poslove iz djelatnosti poslodavca</a:t>
            </a:r>
          </a:p>
          <a:p>
            <a:pPr lvl="2"/>
            <a:r>
              <a:rPr lang="hr-HR" dirty="0" smtClean="0"/>
              <a:t>Sudska praksa  </a:t>
            </a:r>
          </a:p>
          <a:p>
            <a:pPr marL="0" indent="0">
              <a:buNone/>
            </a:pPr>
            <a:endParaRPr lang="hr-HR" dirty="0" smtClean="0"/>
          </a:p>
          <a:p>
            <a:r>
              <a:rPr lang="hr-HR" dirty="0" smtClean="0"/>
              <a:t>ugovorna zabrana natjecanja</a:t>
            </a:r>
          </a:p>
          <a:p>
            <a:pPr lvl="1"/>
            <a:r>
              <a:rPr lang="hr-HR" dirty="0" smtClean="0"/>
              <a:t>ugovara se da će radnik određeno vrijeme nakon prestanka ugovora o radu ne smije zaposliti kod druge osobe koja je u tržišnom natjecanju sa polodavcem te da ne smije za svoj račun ili za račun treće osobe sklapati poslove kojima se natječe s poslodavcem</a:t>
            </a:r>
          </a:p>
          <a:p>
            <a:pPr lvl="1"/>
            <a:r>
              <a:rPr lang="hr-HR" dirty="0"/>
              <a:t>o</a:t>
            </a:r>
            <a:r>
              <a:rPr lang="hr-HR" dirty="0" smtClean="0"/>
              <a:t>bveza poslodavca na isplatu naknade </a:t>
            </a:r>
          </a:p>
          <a:p>
            <a:pPr lvl="2"/>
            <a:r>
              <a:rPr lang="hr-HR" dirty="0" smtClean="0"/>
              <a:t>Sudska praksa  </a:t>
            </a:r>
            <a:endParaRPr lang="hr-HR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1430881"/>
              </p:ext>
            </p:extLst>
          </p:nvPr>
        </p:nvGraphicFramePr>
        <p:xfrm>
          <a:off x="3491880" y="2780928"/>
          <a:ext cx="698376" cy="5892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7" name="Document" showAsIcon="1" r:id="rId3" imgW="914400" imgH="771480" progId="Word.Document.12">
                  <p:embed/>
                </p:oleObj>
              </mc:Choice>
              <mc:Fallback>
                <p:oleObj name="Document" showAsIcon="1" r:id="rId3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91880" y="2780928"/>
                        <a:ext cx="698376" cy="5892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5507014"/>
              </p:ext>
            </p:extLst>
          </p:nvPr>
        </p:nvGraphicFramePr>
        <p:xfrm>
          <a:off x="3131840" y="5589240"/>
          <a:ext cx="554360" cy="5550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8" name="Document" showAsIcon="1" r:id="rId6" imgW="914400" imgH="771480" progId="Word.Document.12">
                  <p:embed/>
                </p:oleObj>
              </mc:Choice>
              <mc:Fallback>
                <p:oleObj name="Document" showAsIcon="1" r:id="rId6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31840" y="5589240"/>
                        <a:ext cx="554360" cy="55505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33978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 smtClean="0"/>
              <a:t>Radni odnosi</a:t>
            </a:r>
            <a:br>
              <a:rPr lang="hr-HR" dirty="0" smtClean="0"/>
            </a:br>
            <a:r>
              <a:rPr lang="hr-HR" dirty="0" smtClean="0"/>
              <a:t>-izumi i tehnička unapređenja-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hr-HR" sz="1600" dirty="0">
                <a:ea typeface="Tahoma" pitchFamily="34" charset="0"/>
                <a:cs typeface="Tahoma" pitchFamily="34" charset="0"/>
              </a:rPr>
              <a:t>i</a:t>
            </a:r>
            <a:r>
              <a:rPr lang="hr-HR" sz="1600" dirty="0" smtClean="0">
                <a:ea typeface="Tahoma" pitchFamily="34" charset="0"/>
                <a:cs typeface="Tahoma" pitchFamily="34" charset="0"/>
              </a:rPr>
              <a:t>zum ostvaren u radnom odnosu ili u svezi rada pripada poslodvcu</a:t>
            </a:r>
          </a:p>
          <a:p>
            <a:pPr lvl="1"/>
            <a:r>
              <a:rPr lang="hr-HR" sz="1600" dirty="0">
                <a:ea typeface="Tahoma" pitchFamily="34" charset="0"/>
                <a:cs typeface="Tahoma" pitchFamily="34" charset="0"/>
              </a:rPr>
              <a:t>r</a:t>
            </a:r>
            <a:r>
              <a:rPr lang="hr-HR" sz="1600" dirty="0" smtClean="0">
                <a:ea typeface="Tahoma" pitchFamily="34" charset="0"/>
                <a:cs typeface="Tahoma" pitchFamily="34" charset="0"/>
              </a:rPr>
              <a:t>adnik pravo na nadoknadu utvrđenu kolektivnim ugovorm/ugovorom o radu/posebnim ugovorom</a:t>
            </a:r>
          </a:p>
          <a:p>
            <a:pPr lvl="2"/>
            <a:r>
              <a:rPr lang="hr-HR" sz="1600" dirty="0">
                <a:ea typeface="Tahoma" pitchFamily="34" charset="0"/>
                <a:cs typeface="Tahoma" pitchFamily="34" charset="0"/>
              </a:rPr>
              <a:t>a</a:t>
            </a:r>
            <a:r>
              <a:rPr lang="hr-HR" sz="1600" dirty="0" smtClean="0">
                <a:ea typeface="Tahoma" pitchFamily="34" charset="0"/>
                <a:cs typeface="Tahoma" pitchFamily="34" charset="0"/>
              </a:rPr>
              <a:t>ko ništa od navedenoga pravo na primjerenu naknadu</a:t>
            </a:r>
          </a:p>
          <a:p>
            <a:pPr lvl="2"/>
            <a:endParaRPr lang="hr-HR" sz="1600" dirty="0">
              <a:ea typeface="Tahoma" pitchFamily="34" charset="0"/>
              <a:cs typeface="Tahoma" pitchFamily="34" charset="0"/>
            </a:endParaRPr>
          </a:p>
          <a:p>
            <a:pPr lvl="2"/>
            <a:endParaRPr lang="hr-HR" sz="1600" dirty="0" smtClean="0">
              <a:ea typeface="Tahoma" pitchFamily="34" charset="0"/>
              <a:cs typeface="Tahoma" pitchFamily="34" charset="0"/>
            </a:endParaRPr>
          </a:p>
          <a:p>
            <a:r>
              <a:rPr lang="hr-HR" sz="1600" dirty="0">
                <a:ea typeface="Tahoma" pitchFamily="34" charset="0"/>
                <a:cs typeface="Tahoma" pitchFamily="34" charset="0"/>
              </a:rPr>
              <a:t>i</a:t>
            </a:r>
            <a:r>
              <a:rPr lang="hr-HR" sz="1600" dirty="0" smtClean="0">
                <a:ea typeface="Tahoma" pitchFamily="34" charset="0"/>
                <a:cs typeface="Tahoma" pitchFamily="34" charset="0"/>
              </a:rPr>
              <a:t>zum u svezi s djelatnošću poslodavca</a:t>
            </a:r>
          </a:p>
          <a:p>
            <a:pPr lvl="1"/>
            <a:r>
              <a:rPr lang="hr-HR" sz="1600" dirty="0">
                <a:ea typeface="Tahoma" pitchFamily="34" charset="0"/>
                <a:cs typeface="Tahoma" pitchFamily="34" charset="0"/>
              </a:rPr>
              <a:t>r</a:t>
            </a:r>
            <a:r>
              <a:rPr lang="hr-HR" sz="1600" dirty="0" smtClean="0">
                <a:ea typeface="Tahoma" pitchFamily="34" charset="0"/>
                <a:cs typeface="Tahoma" pitchFamily="34" charset="0"/>
              </a:rPr>
              <a:t>adnik dužan obavijestiti poslodavca i ponuditi ustupanje prava u svezi s izumom </a:t>
            </a:r>
          </a:p>
          <a:p>
            <a:pPr lvl="1"/>
            <a:r>
              <a:rPr lang="hr-HR" sz="1600" dirty="0">
                <a:ea typeface="Tahoma" pitchFamily="34" charset="0"/>
                <a:cs typeface="Tahoma" pitchFamily="34" charset="0"/>
              </a:rPr>
              <a:t>p</a:t>
            </a:r>
            <a:r>
              <a:rPr lang="hr-HR" sz="1600" dirty="0" smtClean="0">
                <a:ea typeface="Tahoma" pitchFamily="34" charset="0"/>
                <a:cs typeface="Tahoma" pitchFamily="34" charset="0"/>
              </a:rPr>
              <a:t>oslodavac se dužan očitovati u roku od mjesec dana</a:t>
            </a:r>
          </a:p>
          <a:p>
            <a:endParaRPr lang="hr-HR" sz="1600" dirty="0">
              <a:ea typeface="Tahoma" pitchFamily="34" charset="0"/>
              <a:cs typeface="Tahoma" pitchFamily="34" charset="0"/>
            </a:endParaRPr>
          </a:p>
          <a:p>
            <a:endParaRPr lang="hr-HR" sz="1600" dirty="0" smtClean="0">
              <a:ea typeface="Tahoma" pitchFamily="34" charset="0"/>
              <a:cs typeface="Tahoma" pitchFamily="34" charset="0"/>
            </a:endParaRPr>
          </a:p>
          <a:p>
            <a:r>
              <a:rPr lang="hr-HR" sz="1600" dirty="0">
                <a:ea typeface="Tahoma" pitchFamily="34" charset="0"/>
                <a:cs typeface="Tahoma" pitchFamily="34" charset="0"/>
              </a:rPr>
              <a:t>t</a:t>
            </a:r>
            <a:r>
              <a:rPr lang="hr-HR" sz="1600" dirty="0" smtClean="0">
                <a:ea typeface="Tahoma" pitchFamily="34" charset="0"/>
                <a:cs typeface="Tahoma" pitchFamily="34" charset="0"/>
              </a:rPr>
              <a:t>ehničko unapređenje</a:t>
            </a:r>
          </a:p>
          <a:p>
            <a:pPr lvl="1"/>
            <a:r>
              <a:rPr lang="vi-VN" sz="1600" dirty="0"/>
              <a:t>radnik pravo na nadoknadu utvrđenu kolektivnim ugovorm/ugovorom o radu/posebnim ugovorom</a:t>
            </a:r>
          </a:p>
          <a:p>
            <a:pPr lvl="1"/>
            <a:r>
              <a:rPr lang="vi-VN" sz="1600" dirty="0"/>
              <a:t>ako ništa od navedenoga pravo na primjerenu naknadu</a:t>
            </a:r>
          </a:p>
          <a:p>
            <a:endParaRPr lang="hr-HR" sz="1600" dirty="0" smtClean="0">
              <a:latin typeface="Tw Cen MT" pitchFamily="34" charset="-18"/>
            </a:endParaRPr>
          </a:p>
          <a:p>
            <a:endParaRPr lang="hr-HR" sz="1600" dirty="0" smtClean="0">
              <a:latin typeface="Tw Cen MT" pitchFamily="34" charset="-18"/>
            </a:endParaRPr>
          </a:p>
          <a:p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334861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 smtClean="0"/>
              <a:t>Radni odnosi</a:t>
            </a:r>
            <a:br>
              <a:rPr lang="hr-HR" dirty="0" smtClean="0"/>
            </a:br>
            <a:r>
              <a:rPr lang="hr-HR" dirty="0" smtClean="0"/>
              <a:t>-prestanak ugovora o radu-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vi-VN" dirty="0"/>
              <a:t>Ugovor o radu prestaje:</a:t>
            </a:r>
          </a:p>
          <a:p>
            <a:endParaRPr lang="vi-VN" dirty="0"/>
          </a:p>
          <a:p>
            <a:pPr marL="274320" lvl="1" indent="0">
              <a:buNone/>
            </a:pPr>
            <a:r>
              <a:rPr lang="vi-VN" dirty="0"/>
              <a:t>1) smrću radnika,</a:t>
            </a:r>
          </a:p>
          <a:p>
            <a:pPr lvl="1"/>
            <a:endParaRPr lang="vi-VN" dirty="0"/>
          </a:p>
          <a:p>
            <a:pPr marL="274320" lvl="1" indent="0">
              <a:buNone/>
            </a:pPr>
            <a:r>
              <a:rPr lang="vi-VN" dirty="0"/>
              <a:t>2) istekom vremena na koje je sklopljen ugovor o radu na određeno vrijeme,</a:t>
            </a:r>
          </a:p>
          <a:p>
            <a:pPr lvl="1"/>
            <a:endParaRPr lang="vi-VN" dirty="0"/>
          </a:p>
          <a:p>
            <a:pPr marL="274320" lvl="1" indent="0">
              <a:buNone/>
            </a:pPr>
            <a:r>
              <a:rPr lang="vi-VN" dirty="0"/>
              <a:t>3) kada radnik navrši šezdeset pet godina života i petnaest godina mirovinskog staža, osim ako se poslodavac i radnik drukčije ne dogovore,</a:t>
            </a:r>
          </a:p>
          <a:p>
            <a:pPr lvl="1"/>
            <a:endParaRPr lang="vi-VN" dirty="0"/>
          </a:p>
          <a:p>
            <a:pPr marL="274320" lvl="1" indent="0">
              <a:buNone/>
            </a:pPr>
            <a:r>
              <a:rPr lang="vi-VN" dirty="0"/>
              <a:t>4) sporazumom radnika i poslodavca,</a:t>
            </a:r>
          </a:p>
          <a:p>
            <a:pPr lvl="1"/>
            <a:endParaRPr lang="vi-VN" dirty="0"/>
          </a:p>
          <a:p>
            <a:pPr marL="274320" lvl="1" indent="0">
              <a:buNone/>
            </a:pPr>
            <a:r>
              <a:rPr lang="vi-VN" dirty="0"/>
              <a:t>5) dostavom pravomoćnog rješenja o priznanju prava na invalidsku mirovinu zbog opće nesposobnosti za rad,</a:t>
            </a:r>
          </a:p>
          <a:p>
            <a:pPr lvl="1"/>
            <a:endParaRPr lang="vi-VN" dirty="0"/>
          </a:p>
          <a:p>
            <a:pPr marL="274320" lvl="1" indent="0">
              <a:buNone/>
            </a:pPr>
            <a:r>
              <a:rPr lang="vi-VN" dirty="0"/>
              <a:t>6) otkazom,</a:t>
            </a:r>
          </a:p>
          <a:p>
            <a:pPr lvl="1"/>
            <a:endParaRPr lang="vi-VN" dirty="0"/>
          </a:p>
          <a:p>
            <a:pPr marL="274320" lvl="1" indent="0">
              <a:buNone/>
            </a:pPr>
            <a:r>
              <a:rPr lang="vi-VN" dirty="0"/>
              <a:t>7) odlukom nadležnog </a:t>
            </a:r>
            <a:r>
              <a:rPr lang="vi-VN" dirty="0" smtClean="0"/>
              <a:t>suda</a:t>
            </a:r>
            <a:endParaRPr lang="vi-VN" dirty="0"/>
          </a:p>
          <a:p>
            <a:pPr lvl="1"/>
            <a:endParaRPr lang="hr-HR" dirty="0">
              <a:latin typeface="Tw Cen MT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81978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 smtClean="0"/>
              <a:t>Radni odnosi</a:t>
            </a:r>
            <a:br>
              <a:rPr lang="hr-HR" dirty="0" smtClean="0"/>
            </a:br>
            <a:r>
              <a:rPr lang="hr-HR" dirty="0" smtClean="0"/>
              <a:t>-otkaz-</a:t>
            </a:r>
            <a:endParaRPr lang="hr-H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888577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own Arrow 4"/>
          <p:cNvSpPr/>
          <p:nvPr/>
        </p:nvSpPr>
        <p:spPr>
          <a:xfrm rot="1886516">
            <a:off x="3035583" y="2985016"/>
            <a:ext cx="444726" cy="82025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Down Arrow 5"/>
          <p:cNvSpPr/>
          <p:nvPr/>
        </p:nvSpPr>
        <p:spPr>
          <a:xfrm rot="20005022">
            <a:off x="5878168" y="2973927"/>
            <a:ext cx="416919" cy="8381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60969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 smtClean="0"/>
              <a:t>Radni odnosi</a:t>
            </a:r>
            <a:br>
              <a:rPr lang="hr-HR" dirty="0" smtClean="0"/>
            </a:br>
            <a:r>
              <a:rPr lang="hr-HR" dirty="0" smtClean="0"/>
              <a:t>-redoviti otkaz-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o</a:t>
            </a:r>
            <a:r>
              <a:rPr lang="hr-HR" dirty="0" smtClean="0"/>
              <a:t>pravdani razlozi </a:t>
            </a:r>
            <a:r>
              <a:rPr lang="hr-HR" dirty="0" smtClean="0">
                <a:latin typeface="Lucida Sans Unicode"/>
                <a:cs typeface="Lucida Sans Unicode"/>
              </a:rPr>
              <a:t>+ </a:t>
            </a:r>
            <a:r>
              <a:rPr lang="hr-HR" dirty="0" smtClean="0">
                <a:cs typeface="Lucida Sans Unicode"/>
              </a:rPr>
              <a:t>otkazni rok</a:t>
            </a:r>
          </a:p>
          <a:p>
            <a:endParaRPr lang="hr-HR" dirty="0" smtClean="0">
              <a:cs typeface="Lucida Sans Unicode"/>
            </a:endParaRPr>
          </a:p>
          <a:p>
            <a:pPr lvl="1"/>
            <a:r>
              <a:rPr lang="hr-HR" dirty="0">
                <a:cs typeface="Lucida Sans Unicode"/>
              </a:rPr>
              <a:t>p</a:t>
            </a:r>
            <a:r>
              <a:rPr lang="hr-HR" dirty="0" smtClean="0">
                <a:cs typeface="Lucida Sans Unicode"/>
              </a:rPr>
              <a:t>oslovno uvjetovani otkaz</a:t>
            </a:r>
          </a:p>
          <a:p>
            <a:pPr lvl="1"/>
            <a:r>
              <a:rPr lang="hr-HR" dirty="0">
                <a:cs typeface="Lucida Sans Unicode"/>
              </a:rPr>
              <a:t>o</a:t>
            </a:r>
            <a:r>
              <a:rPr lang="hr-HR" dirty="0" smtClean="0">
                <a:cs typeface="Lucida Sans Unicode"/>
              </a:rPr>
              <a:t>sobno uvjetovani otkaz </a:t>
            </a:r>
          </a:p>
          <a:p>
            <a:pPr lvl="1"/>
            <a:r>
              <a:rPr lang="hr-HR" dirty="0">
                <a:cs typeface="Lucida Sans Unicode"/>
              </a:rPr>
              <a:t>o</a:t>
            </a:r>
            <a:r>
              <a:rPr lang="hr-HR" dirty="0" smtClean="0">
                <a:cs typeface="Lucida Sans Unicode"/>
              </a:rPr>
              <a:t>tkaz uvjetovan skrivljenim ponašanjem radnika</a:t>
            </a:r>
          </a:p>
          <a:p>
            <a:pPr lvl="1"/>
            <a:endParaRPr lang="hr-HR" dirty="0">
              <a:cs typeface="Lucida Sans Unicode"/>
            </a:endParaRPr>
          </a:p>
          <a:p>
            <a:pPr lvl="1"/>
            <a:endParaRPr lang="hr-HR" dirty="0" smtClean="0">
              <a:cs typeface="Lucida Sans Unicode"/>
            </a:endParaRPr>
          </a:p>
          <a:p>
            <a:pPr lvl="1"/>
            <a:endParaRPr lang="hr-HR" dirty="0" smtClean="0">
              <a:cs typeface="Lucida Sans Unicode"/>
            </a:endParaRPr>
          </a:p>
          <a:p>
            <a:pPr lvl="1"/>
            <a:endParaRPr lang="hr-HR" dirty="0">
              <a:cs typeface="Lucida Sans Unicode"/>
            </a:endParaRPr>
          </a:p>
          <a:p>
            <a:pPr lvl="1"/>
            <a:endParaRPr lang="hr-HR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3738753"/>
              </p:ext>
            </p:extLst>
          </p:nvPr>
        </p:nvGraphicFramePr>
        <p:xfrm>
          <a:off x="3635896" y="2852936"/>
          <a:ext cx="601216" cy="5072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7" name="Document" showAsIcon="1" r:id="rId4" imgW="914400" imgH="771480" progId="Word.Document.12">
                  <p:embed/>
                </p:oleObj>
              </mc:Choice>
              <mc:Fallback>
                <p:oleObj name="Document" showAsIcon="1" r:id="rId4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35896" y="2852936"/>
                        <a:ext cx="601216" cy="5072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0177413"/>
              </p:ext>
            </p:extLst>
          </p:nvPr>
        </p:nvGraphicFramePr>
        <p:xfrm>
          <a:off x="6228184" y="3356992"/>
          <a:ext cx="529208" cy="446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8" name="Document" showAsIcon="1" r:id="rId7" imgW="914400" imgH="771480" progId="Word.Document.12">
                  <p:embed/>
                </p:oleObj>
              </mc:Choice>
              <mc:Fallback>
                <p:oleObj name="Document" showAsIcon="1" r:id="rId7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228184" y="3356992"/>
                        <a:ext cx="529208" cy="4465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2930958"/>
              </p:ext>
            </p:extLst>
          </p:nvPr>
        </p:nvGraphicFramePr>
        <p:xfrm>
          <a:off x="4067944" y="2420888"/>
          <a:ext cx="457200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9" name="Document" showAsIcon="1" r:id="rId10" imgW="914400" imgH="771480" progId="Word.Document.12">
                  <p:embed/>
                </p:oleObj>
              </mc:Choice>
              <mc:Fallback>
                <p:oleObj name="Document" showAsIcon="1" r:id="rId10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067944" y="2420888"/>
                        <a:ext cx="457200" cy="3857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6472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 smtClean="0"/>
              <a:t>Radni odnosi</a:t>
            </a:r>
            <a:br>
              <a:rPr lang="hr-HR" dirty="0" smtClean="0"/>
            </a:br>
            <a:r>
              <a:rPr lang="hr-HR" dirty="0" smtClean="0"/>
              <a:t>-izvanredni otkaz-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o</a:t>
            </a:r>
            <a:r>
              <a:rPr lang="hr-HR" dirty="0" smtClean="0"/>
              <a:t>pravdani razlog</a:t>
            </a:r>
          </a:p>
          <a:p>
            <a:pPr lvl="1"/>
            <a:r>
              <a:rPr lang="hr-HR" dirty="0"/>
              <a:t>o</a:t>
            </a:r>
            <a:r>
              <a:rPr lang="hr-HR" dirty="0" smtClean="0"/>
              <a:t>sobito teška povreda obveze iz radnog odnosa ili neka druga osobito važna činjenica, ako uz uvažavanje svih okolnosti i interesa obiju ugovornih stranaka nastavak radnog odnosa nije moguć   </a:t>
            </a:r>
          </a:p>
          <a:p>
            <a:r>
              <a:rPr lang="hr-HR" dirty="0" smtClean="0"/>
              <a:t>bez otkaznog roka</a:t>
            </a:r>
          </a:p>
          <a:p>
            <a:r>
              <a:rPr lang="hr-HR" dirty="0"/>
              <a:t>s</a:t>
            </a:r>
            <a:r>
              <a:rPr lang="hr-HR" dirty="0" smtClean="0"/>
              <a:t>udska praksa</a:t>
            </a: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501008"/>
            <a:ext cx="713229" cy="60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354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 smtClean="0"/>
              <a:t>Radni odnosi</a:t>
            </a:r>
            <a:br>
              <a:rPr lang="hr-HR" dirty="0" smtClean="0"/>
            </a:br>
            <a:r>
              <a:rPr lang="hr-HR" dirty="0" smtClean="0"/>
              <a:t>-neopravdani razlozi za otkaz-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privremena nenazočnost na radu zbog bolesti ili ozljede</a:t>
            </a:r>
          </a:p>
          <a:p>
            <a:r>
              <a:rPr lang="hr-HR" dirty="0" smtClean="0"/>
              <a:t>podnošenje žalbe ili tužbe odnosno sudjelovanje u postupku protiv poslodavca zbog povrede zakona, drugog propisa, kolektivnog ugovora ili pravilnika o radu, odnosno obraćanje radnika nadležnim tijelima izvršne vlasti </a:t>
            </a:r>
          </a:p>
          <a:p>
            <a:r>
              <a:rPr lang="hr-HR" dirty="0"/>
              <a:t>o</a:t>
            </a:r>
            <a:r>
              <a:rPr lang="hr-HR" dirty="0" smtClean="0"/>
              <a:t>braćanje radnik zbog opravdane sumnje na korupciju ili u dobroj vjeri podnošenje prijave o toj sumnji odgovornim ili nadležnim tijelima državne vlasti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41920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 smtClean="0"/>
              <a:t>Radni odnosi</a:t>
            </a:r>
            <a:br>
              <a:rPr lang="hr-HR" dirty="0" smtClean="0"/>
            </a:br>
            <a:r>
              <a:rPr lang="hr-HR" dirty="0" smtClean="0"/>
              <a:t>-sudska zaštita prava iz radnog odnosa-</a:t>
            </a:r>
            <a:endParaRPr lang="hr-H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26981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2784901"/>
              </p:ext>
            </p:extLst>
          </p:nvPr>
        </p:nvGraphicFramePr>
        <p:xfrm>
          <a:off x="3131840" y="3284984"/>
          <a:ext cx="601216" cy="5072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" name="Document" showAsIcon="1" r:id="rId9" imgW="914400" imgH="771480" progId="Word.Document.8">
                  <p:embed/>
                </p:oleObj>
              </mc:Choice>
              <mc:Fallback>
                <p:oleObj name="Document" showAsIcon="1" r:id="rId9" imgW="914400" imgH="77148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131840" y="3284984"/>
                        <a:ext cx="601216" cy="5072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235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 smtClean="0"/>
              <a:t>Radni odnosi</a:t>
            </a:r>
            <a:br>
              <a:rPr lang="hr-HR" dirty="0" smtClean="0"/>
            </a:br>
            <a:r>
              <a:rPr lang="hr-HR" dirty="0" smtClean="0"/>
              <a:t>-ostala zakonska uređenja-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Kolektivni ugovor</a:t>
            </a:r>
          </a:p>
          <a:p>
            <a:r>
              <a:rPr lang="hr-HR" dirty="0" smtClean="0"/>
              <a:t>Pravilnik o radu</a:t>
            </a:r>
          </a:p>
          <a:p>
            <a:r>
              <a:rPr lang="hr-HR" dirty="0" smtClean="0"/>
              <a:t>Sudjelovanje radnika u odlučivanju</a:t>
            </a:r>
          </a:p>
          <a:p>
            <a:r>
              <a:rPr lang="hr-HR" dirty="0" smtClean="0"/>
              <a:t>Sindikati</a:t>
            </a:r>
          </a:p>
          <a:p>
            <a:r>
              <a:rPr lang="hr-HR" dirty="0" smtClean="0"/>
              <a:t>Štrajk</a:t>
            </a:r>
          </a:p>
          <a:p>
            <a:r>
              <a:rPr lang="hr-HR" dirty="0" smtClean="0"/>
              <a:t>Prekršajna odgovornost</a:t>
            </a:r>
          </a:p>
          <a:p>
            <a:r>
              <a:rPr lang="hr-HR" dirty="0" smtClean="0"/>
              <a:t>Europsko radničko vijeće</a:t>
            </a:r>
          </a:p>
          <a:p>
            <a:r>
              <a:rPr lang="hr-HR" dirty="0" smtClean="0"/>
              <a:t>Gospodarsko socijalno vijeće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17316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r-HR" dirty="0" smtClean="0"/>
              <a:t>Radni odnosi</a:t>
            </a:r>
            <a:br>
              <a:rPr lang="hr-HR" dirty="0" smtClean="0"/>
            </a:br>
            <a:r>
              <a:rPr lang="hr-HR" dirty="0" smtClean="0"/>
              <a:t>-općenito-</a:t>
            </a:r>
            <a:endParaRPr lang="hr-H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121055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Down Arrow 4"/>
          <p:cNvSpPr/>
          <p:nvPr/>
        </p:nvSpPr>
        <p:spPr>
          <a:xfrm>
            <a:off x="5074283" y="3417972"/>
            <a:ext cx="484632" cy="978408"/>
          </a:xfrm>
          <a:prstGeom prst="down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6" name="Down Arrow 5"/>
          <p:cNvSpPr/>
          <p:nvPr/>
        </p:nvSpPr>
        <p:spPr>
          <a:xfrm rot="10800000">
            <a:off x="3131840" y="3051808"/>
            <a:ext cx="484632" cy="978408"/>
          </a:xfrm>
          <a:prstGeom prst="down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dirty="0"/>
          </a:p>
        </p:txBody>
      </p:sp>
      <p:sp>
        <p:nvSpPr>
          <p:cNvPr id="7" name="Rectangle 6"/>
          <p:cNvSpPr/>
          <p:nvPr/>
        </p:nvSpPr>
        <p:spPr>
          <a:xfrm>
            <a:off x="3923928" y="3417972"/>
            <a:ext cx="864096" cy="914400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 smtClean="0"/>
              <a:t>radni </a:t>
            </a:r>
          </a:p>
          <a:p>
            <a:pPr algn="ctr"/>
            <a:r>
              <a:rPr lang="hr-HR" dirty="0" smtClean="0"/>
              <a:t>odnos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7335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Copyright Romana Matanovac Vučković</a:t>
            </a:r>
            <a:endParaRPr lang="hr-HR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1772816"/>
            <a:ext cx="8305800" cy="1143000"/>
          </a:xfrm>
        </p:spPr>
        <p:txBody>
          <a:bodyPr/>
          <a:lstStyle/>
          <a:p>
            <a:pPr algn="ctr"/>
            <a:r>
              <a:rPr lang="hr-HR" dirty="0" smtClean="0">
                <a:solidFill>
                  <a:schemeClr val="tx1"/>
                </a:solidFill>
              </a:rPr>
              <a:t>HVALA NA PAŽNJI</a:t>
            </a:r>
            <a:endParaRPr lang="hr-H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22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hr-HR" dirty="0" smtClean="0"/>
              <a:t>Radni odnosi</a:t>
            </a:r>
            <a:br>
              <a:rPr lang="hr-HR" dirty="0" smtClean="0"/>
            </a:br>
            <a:r>
              <a:rPr lang="hr-HR" dirty="0" smtClean="0"/>
              <a:t>-općenito-</a:t>
            </a:r>
            <a:endParaRPr lang="hr-H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 smtClean="0"/>
              <a:t>RADNIK/CA</a:t>
            </a:r>
            <a:endParaRPr lang="hr-H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hr-HR" dirty="0" smtClean="0"/>
          </a:p>
          <a:p>
            <a:r>
              <a:rPr lang="hr-HR" dirty="0" smtClean="0"/>
              <a:t>Fizičk osoba</a:t>
            </a:r>
          </a:p>
          <a:p>
            <a:r>
              <a:rPr lang="hr-HR" dirty="0"/>
              <a:t>o</a:t>
            </a:r>
            <a:r>
              <a:rPr lang="hr-HR" dirty="0" smtClean="0"/>
              <a:t>bavlja određene poslove za poslodavca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r-HR" dirty="0" smtClean="0"/>
              <a:t>POSLODAVAC</a:t>
            </a:r>
            <a:endParaRPr lang="hr-HR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endParaRPr lang="hr-HR" dirty="0" smtClean="0"/>
          </a:p>
          <a:p>
            <a:r>
              <a:rPr lang="hr-HR" dirty="0" smtClean="0"/>
              <a:t>Fizička ili pravna osoba</a:t>
            </a:r>
          </a:p>
          <a:p>
            <a:r>
              <a:rPr lang="hr-HR" dirty="0"/>
              <a:t>z</a:t>
            </a:r>
            <a:r>
              <a:rPr lang="hr-HR" dirty="0" smtClean="0"/>
              <a:t>apošljava radnika koji za njega obavlja određene poslove</a:t>
            </a:r>
          </a:p>
        </p:txBody>
      </p:sp>
    </p:spTree>
    <p:extLst>
      <p:ext uri="{BB962C8B-B14F-4D97-AF65-F5344CB8AC3E}">
        <p14:creationId xmlns:p14="http://schemas.microsoft.com/office/powerpoint/2010/main" val="3734777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 smtClean="0"/>
              <a:t>Radni odnosi </a:t>
            </a:r>
            <a:br>
              <a:rPr lang="hr-HR" dirty="0" smtClean="0"/>
            </a:br>
            <a:r>
              <a:rPr lang="hr-HR" dirty="0" smtClean="0"/>
              <a:t>-temeljne obveze i prava-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 smtClean="0"/>
              <a:t>Poslodavac- obvezan dati radniku posao </a:t>
            </a:r>
          </a:p>
          <a:p>
            <a:pPr marL="0" indent="0">
              <a:buNone/>
            </a:pPr>
            <a:r>
              <a:rPr lang="hr-HR" dirty="0"/>
              <a:t>	</a:t>
            </a:r>
            <a:r>
              <a:rPr lang="hr-HR" dirty="0" smtClean="0"/>
              <a:t>     - obvezan isplatiti plaću radniku za obavljeni rad 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 smtClean="0"/>
              <a:t>Radnik- obvezanosobno </a:t>
            </a:r>
            <a:r>
              <a:rPr lang="hr-HR" dirty="0"/>
              <a:t>obavljati preuzeti </a:t>
            </a:r>
            <a:r>
              <a:rPr lang="hr-HR" dirty="0" smtClean="0"/>
              <a:t>posao</a:t>
            </a:r>
          </a:p>
          <a:p>
            <a:pPr marL="0" indent="0">
              <a:buNone/>
            </a:pPr>
            <a:r>
              <a:rPr lang="hr-HR" dirty="0"/>
              <a:t>	</a:t>
            </a:r>
            <a:r>
              <a:rPr lang="hr-HR" dirty="0" smtClean="0"/>
              <a:t>																				prema uputama poslodavca, </a:t>
            </a:r>
          </a:p>
          <a:p>
            <a:pPr marL="0" indent="0">
              <a:buNone/>
            </a:pPr>
            <a:r>
              <a:rPr lang="hr-HR" dirty="0"/>
              <a:t>	</a:t>
            </a:r>
            <a:r>
              <a:rPr lang="hr-HR" dirty="0" smtClean="0"/>
              <a:t>				u skladu s naravi i vrstom rada</a:t>
            </a:r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dirty="0"/>
              <a:t>	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421" y="3573016"/>
            <a:ext cx="993775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6712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764704"/>
            <a:ext cx="2619375" cy="172819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sz="2000" dirty="0"/>
              <a:t>osobno obavlja posao</a:t>
            </a:r>
            <a:br>
              <a:rPr lang="hr-HR" sz="2000" dirty="0"/>
            </a:br>
            <a:r>
              <a:rPr lang="hr-HR" sz="2000" dirty="0"/>
              <a:t>u</a:t>
            </a:r>
            <a:r>
              <a:rPr lang="hr-HR" sz="2000" dirty="0" smtClean="0"/>
              <a:t> skladu sa naravi i vrstom rada</a:t>
            </a:r>
            <a:br>
              <a:rPr lang="hr-HR" sz="2000" dirty="0" smtClean="0"/>
            </a:br>
            <a:endParaRPr lang="hr-HR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endParaRPr lang="hr-HR" dirty="0" smtClean="0"/>
          </a:p>
          <a:p>
            <a:pPr algn="ctr"/>
            <a:r>
              <a:rPr lang="hr-HR" dirty="0" smtClean="0"/>
              <a:t>RADNIK</a:t>
            </a:r>
          </a:p>
          <a:p>
            <a:pPr algn="ctr"/>
            <a:r>
              <a:rPr lang="hr-HR" dirty="0" smtClean="0"/>
              <a:t>(akademski </a:t>
            </a:r>
            <a:r>
              <a:rPr lang="hr-HR" dirty="0" smtClean="0"/>
              <a:t>glazbenik</a:t>
            </a:r>
            <a:r>
              <a:rPr lang="hr-HR" dirty="0" smtClean="0"/>
              <a:t>)</a:t>
            </a:r>
            <a:endParaRPr lang="hr-HR" dirty="0" smtClean="0"/>
          </a:p>
          <a:p>
            <a:pPr algn="ctr"/>
            <a:endParaRPr lang="hr-HR" dirty="0"/>
          </a:p>
          <a:p>
            <a:pPr algn="ctr"/>
            <a:endParaRPr lang="hr-HR" dirty="0" smtClean="0"/>
          </a:p>
          <a:p>
            <a:pPr algn="ctr"/>
            <a:endParaRPr lang="hr-HR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476471"/>
            <a:ext cx="5072423" cy="177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Multiply 6"/>
          <p:cNvSpPr/>
          <p:nvPr/>
        </p:nvSpPr>
        <p:spPr>
          <a:xfrm>
            <a:off x="5148064" y="2228037"/>
            <a:ext cx="1728192" cy="4248473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264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 smtClean="0"/>
              <a:t>Radni odnosi</a:t>
            </a:r>
            <a:br>
              <a:rPr lang="hr-HR" dirty="0" smtClean="0"/>
            </a:br>
            <a:r>
              <a:rPr lang="hr-HR" dirty="0" smtClean="0"/>
              <a:t>-temeljne obveze i prava-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z</a:t>
            </a:r>
            <a:r>
              <a:rPr lang="hr-HR" dirty="0" smtClean="0"/>
              <a:t>abranjena je izravna ili neizravna diskriminacija</a:t>
            </a:r>
          </a:p>
          <a:p>
            <a:pPr marL="0" indent="0">
              <a:buNone/>
            </a:pPr>
            <a:endParaRPr lang="hr-HR" dirty="0" smtClean="0"/>
          </a:p>
          <a:p>
            <a:r>
              <a:rPr lang="hr-HR" dirty="0"/>
              <a:t>p</a:t>
            </a:r>
            <a:r>
              <a:rPr lang="hr-HR" dirty="0" smtClean="0"/>
              <a:t>oslodavac je dužan zašititi dostojanstvo radnika za vrijeme obavljanja poslova od postupanja nadređenih, suradnika i osoba s kojim radnik redovito dolazi u doticaj u obavljanju svojih poslova, ako je takvo postupanje neželjeno i u suprotnosti s posebnim zakonima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2712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 smtClean="0"/>
              <a:t>Radni odnosi </a:t>
            </a:r>
            <a:br>
              <a:rPr lang="hr-HR" dirty="0" smtClean="0"/>
            </a:br>
            <a:r>
              <a:rPr lang="hr-HR" dirty="0" smtClean="0"/>
              <a:t>-način zasnivanja-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 smtClean="0"/>
              <a:t>UGOVOR O RADU </a:t>
            </a:r>
          </a:p>
          <a:p>
            <a:r>
              <a:rPr lang="hr-HR" dirty="0" smtClean="0"/>
              <a:t>sklapanjem ugovora zasnovan je radni odnos</a:t>
            </a:r>
          </a:p>
          <a:p>
            <a:endParaRPr lang="hr-HR" dirty="0"/>
          </a:p>
          <a:p>
            <a:r>
              <a:rPr lang="hr-HR" dirty="0" smtClean="0"/>
              <a:t>VRSTE UGOVORA O RADU</a:t>
            </a:r>
          </a:p>
          <a:p>
            <a:r>
              <a:rPr lang="hr-HR" dirty="0" smtClean="0"/>
              <a:t>Ugovor o radu na neodređeno vrijeme/određeno vrijeme</a:t>
            </a:r>
          </a:p>
          <a:p>
            <a:r>
              <a:rPr lang="hr-HR" dirty="0" smtClean="0"/>
              <a:t>Ugovor o radu na određeno vrijeme za stalne sezonske poslove</a:t>
            </a:r>
          </a:p>
          <a:p>
            <a:r>
              <a:rPr lang="hr-HR" dirty="0" smtClean="0"/>
              <a:t>Ugovor o radu na izdvojenom mjestu rada</a:t>
            </a:r>
          </a:p>
          <a:p>
            <a:r>
              <a:rPr lang="hr-HR" dirty="0" smtClean="0"/>
              <a:t>Ugovor o radu u slučaju upućivanja radnika u inozemstvo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5789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 smtClean="0"/>
              <a:t>Radni odnosi</a:t>
            </a:r>
            <a:br>
              <a:rPr lang="hr-HR" dirty="0" smtClean="0"/>
            </a:br>
            <a:r>
              <a:rPr lang="hr-HR" dirty="0" smtClean="0"/>
              <a:t>-ugovor o radu na neodređeno vrijeme-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PRAVILO, a ne iznimka načina zasnivanja radnog odnosa     </a:t>
            </a:r>
          </a:p>
          <a:p>
            <a:r>
              <a:rPr lang="hr-HR" dirty="0" smtClean="0"/>
              <a:t>prestaje otkazom jedne od stranaka ili na način određen</a:t>
            </a:r>
          </a:p>
          <a:p>
            <a:pPr marL="0" indent="0">
              <a:buNone/>
            </a:pPr>
            <a:r>
              <a:rPr lang="hr-HR" dirty="0"/>
              <a:t> </a:t>
            </a:r>
            <a:r>
              <a:rPr lang="hr-HR" dirty="0" smtClean="0"/>
              <a:t>   zakonom                      </a:t>
            </a:r>
          </a:p>
          <a:p>
            <a:r>
              <a:rPr lang="hr-HR" dirty="0" smtClean="0"/>
              <a:t>ako nije određeno vrijeme na koje je ugovor sklopljen, smatra se da je sklopljen na neodređeno vrijeme</a:t>
            </a:r>
          </a:p>
          <a:p>
            <a:endParaRPr lang="hr-HR" dirty="0"/>
          </a:p>
          <a:p>
            <a:r>
              <a:rPr lang="hr-HR" dirty="0" smtClean="0"/>
              <a:t>Primjer ugovora</a:t>
            </a:r>
          </a:p>
          <a:p>
            <a:endParaRPr lang="hr-HR" dirty="0" smtClean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0396585"/>
              </p:ext>
            </p:extLst>
          </p:nvPr>
        </p:nvGraphicFramePr>
        <p:xfrm>
          <a:off x="899592" y="4725144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0" name="Document" showAsIcon="1" r:id="rId4" imgW="914400" imgH="771480" progId="Word.Document.8">
                  <p:embed/>
                </p:oleObj>
              </mc:Choice>
              <mc:Fallback>
                <p:oleObj name="Document" showAsIcon="1" r:id="rId4" imgW="914400" imgH="77148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99592" y="4725144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237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atch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hatch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5193</TotalTime>
  <Words>1281</Words>
  <Application>Microsoft Office PowerPoint</Application>
  <PresentationFormat>On-screen Show (4:3)</PresentationFormat>
  <Paragraphs>233</Paragraphs>
  <Slides>30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Tahoma</vt:lpstr>
      <vt:lpstr>Lucida Sans Unicode</vt:lpstr>
      <vt:lpstr>Tw Cen MT</vt:lpstr>
      <vt:lpstr>Calibri</vt:lpstr>
      <vt:lpstr>Thatch</vt:lpstr>
      <vt:lpstr>Document</vt:lpstr>
      <vt:lpstr>Adobe Acrobat Document</vt:lpstr>
      <vt:lpstr>Microsoft Word Document</vt:lpstr>
      <vt:lpstr>                                         RADNO PRAVO U RH  </vt:lpstr>
      <vt:lpstr>                         RADNI ODNOSI</vt:lpstr>
      <vt:lpstr>Radni odnosi -općenito-</vt:lpstr>
      <vt:lpstr>Radni odnosi -općenito-</vt:lpstr>
      <vt:lpstr>Radni odnosi  -temeljne obveze i prava-</vt:lpstr>
      <vt:lpstr>osobno obavlja posao u skladu sa naravi i vrstom rada </vt:lpstr>
      <vt:lpstr>Radni odnosi -temeljne obveze i prava-</vt:lpstr>
      <vt:lpstr>Radni odnosi  -način zasnivanja-</vt:lpstr>
      <vt:lpstr>Radni odnosi -ugovor o radu na neodređeno vrijeme-</vt:lpstr>
      <vt:lpstr>Radni odnosi  -ugovor o radu na određeno vrijeme-</vt:lpstr>
      <vt:lpstr>Radni odnosi -oblik ugovora o radu-</vt:lpstr>
      <vt:lpstr>Radni odnosi -probni rad-</vt:lpstr>
      <vt:lpstr>Radni odnosi -pripravnik-</vt:lpstr>
      <vt:lpstr>Radni odnosi -stručno osposobljavanje za rad-</vt:lpstr>
      <vt:lpstr>Radni odnosi -radno vrijeme-</vt:lpstr>
      <vt:lpstr>Radni odnosi -prekovremeni rad-</vt:lpstr>
      <vt:lpstr>Radni odnosi -noćni rad-</vt:lpstr>
      <vt:lpstr>Radni odnosi -rad u smjenama-</vt:lpstr>
      <vt:lpstr>Radni odnosi -odmori i dopusti-</vt:lpstr>
      <vt:lpstr>Radni odnosi -plaća-</vt:lpstr>
      <vt:lpstr>  Radni odnosi -zabrana natjecanja radnika s poslodavcem-</vt:lpstr>
      <vt:lpstr>Radni odnosi -izumi i tehnička unapređenja-</vt:lpstr>
      <vt:lpstr>Radni odnosi -prestanak ugovora o radu-</vt:lpstr>
      <vt:lpstr>Radni odnosi -otkaz-</vt:lpstr>
      <vt:lpstr>Radni odnosi -redoviti otkaz-</vt:lpstr>
      <vt:lpstr>Radni odnosi -izvanredni otkaz-</vt:lpstr>
      <vt:lpstr>Radni odnosi -neopravdani razlozi za otkaz-</vt:lpstr>
      <vt:lpstr>Radni odnosi -sudska zaštita prava iz radnog odnosa-</vt:lpstr>
      <vt:lpstr>Radni odnosi -ostala zakonska uređenja-</vt:lpstr>
      <vt:lpstr>HVALA NA PAŽNJI</vt:lpstr>
    </vt:vector>
  </TitlesOfParts>
  <Company>NASA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Prava umjetnika izvođača</dc:title>
  <dc:creator>Mario</dc:creator>
  <cp:lastModifiedBy>Romana</cp:lastModifiedBy>
  <cp:revision>412</cp:revision>
  <dcterms:created xsi:type="dcterms:W3CDTF">2013-12-26T22:42:56Z</dcterms:created>
  <dcterms:modified xsi:type="dcterms:W3CDTF">2014-03-06T10:56:31Z</dcterms:modified>
</cp:coreProperties>
</file>